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1" r:id="rId7"/>
    <p:sldId id="260"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p:cViewPr varScale="1">
        <p:scale>
          <a:sx n="110" d="100"/>
          <a:sy n="110" d="100"/>
        </p:scale>
        <p:origin x="114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A29A7F-159D-4955-8AD8-B8286A4C372E}" type="datetimeFigureOut">
              <a:rPr lang="en-US" smtClean="0"/>
              <a:pPr/>
              <a:t>5/7/18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6939C-A053-4CD2-9B9C-73C58CF2ED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A29A7F-159D-4955-8AD8-B8286A4C372E}" type="datetimeFigureOut">
              <a:rPr lang="en-US" smtClean="0"/>
              <a:pPr/>
              <a:t>5/7/18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6939C-A053-4CD2-9B9C-73C58CF2ED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A29A7F-159D-4955-8AD8-B8286A4C372E}" type="datetimeFigureOut">
              <a:rPr lang="en-US" smtClean="0"/>
              <a:pPr/>
              <a:t>5/7/18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6939C-A053-4CD2-9B9C-73C58CF2ED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A29A7F-159D-4955-8AD8-B8286A4C372E}" type="datetimeFigureOut">
              <a:rPr lang="en-US" smtClean="0"/>
              <a:pPr/>
              <a:t>5/7/18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6939C-A053-4CD2-9B9C-73C58CF2ED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A29A7F-159D-4955-8AD8-B8286A4C372E}" type="datetimeFigureOut">
              <a:rPr lang="en-US" smtClean="0"/>
              <a:pPr/>
              <a:t>5/7/18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6939C-A053-4CD2-9B9C-73C58CF2ED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A29A7F-159D-4955-8AD8-B8286A4C372E}" type="datetimeFigureOut">
              <a:rPr lang="en-US" smtClean="0"/>
              <a:pPr/>
              <a:t>5/7/18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6939C-A053-4CD2-9B9C-73C58CF2ED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A29A7F-159D-4955-8AD8-B8286A4C372E}" type="datetimeFigureOut">
              <a:rPr lang="en-US" smtClean="0"/>
              <a:pPr/>
              <a:t>5/7/18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6939C-A053-4CD2-9B9C-73C58CF2ED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A29A7F-159D-4955-8AD8-B8286A4C372E}" type="datetimeFigureOut">
              <a:rPr lang="en-US" smtClean="0"/>
              <a:pPr/>
              <a:t>5/7/18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6939C-A053-4CD2-9B9C-73C58CF2ED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A29A7F-159D-4955-8AD8-B8286A4C372E}" type="datetimeFigureOut">
              <a:rPr lang="en-US" smtClean="0"/>
              <a:pPr/>
              <a:t>5/7/18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6939C-A053-4CD2-9B9C-73C58CF2ED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A29A7F-159D-4955-8AD8-B8286A4C372E}" type="datetimeFigureOut">
              <a:rPr lang="en-US" smtClean="0"/>
              <a:pPr/>
              <a:t>5/7/18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6939C-A053-4CD2-9B9C-73C58CF2ED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A29A7F-159D-4955-8AD8-B8286A4C372E}" type="datetimeFigureOut">
              <a:rPr lang="en-US" smtClean="0"/>
              <a:pPr/>
              <a:t>5/7/18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6939C-A053-4CD2-9B9C-73C58CF2ED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A29A7F-159D-4955-8AD8-B8286A4C372E}" type="datetimeFigureOut">
              <a:rPr lang="en-US" smtClean="0"/>
              <a:pPr/>
              <a:t>5/7/18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6939C-A053-4CD2-9B9C-73C58CF2ED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normAutofit fontScale="90000"/>
          </a:bodyPr>
          <a:lstStyle/>
          <a:p>
            <a:r>
              <a:rPr lang="en-US" b="1" dirty="0" smtClean="0"/>
              <a:t/>
            </a:r>
            <a:br>
              <a:rPr lang="en-US" b="1" dirty="0" smtClean="0"/>
            </a:br>
            <a:r>
              <a:rPr lang="en-US" b="1" dirty="0" smtClean="0"/>
              <a:t>Legal </a:t>
            </a:r>
            <a:r>
              <a:rPr lang="en-US" b="1" dirty="0"/>
              <a:t>Rights, Responsibilities and Processes:</a:t>
            </a:r>
            <a:br>
              <a:rPr lang="en-US" b="1" dirty="0"/>
            </a:br>
            <a:r>
              <a:rPr lang="en-US" b="1" dirty="0"/>
              <a:t>What Latinos Should Know</a:t>
            </a:r>
            <a:br>
              <a:rPr lang="en-US" b="1" dirty="0"/>
            </a:br>
            <a:r>
              <a:rPr lang="en-US" sz="2700" b="1" dirty="0"/>
              <a:t>Thursday, November 13, 2014</a:t>
            </a:r>
            <a:r>
              <a:rPr lang="en-US" b="1" dirty="0"/>
              <a:t/>
            </a:r>
            <a:br>
              <a:rPr lang="en-US" b="1" dirty="0"/>
            </a:br>
            <a:r>
              <a:rPr lang="en-US" b="1" dirty="0"/>
              <a:t/>
            </a:r>
            <a:br>
              <a:rPr lang="en-US" b="1" dirty="0"/>
            </a:br>
            <a:endParaRPr lang="en-US" dirty="0"/>
          </a:p>
        </p:txBody>
      </p:sp>
      <p:sp>
        <p:nvSpPr>
          <p:cNvPr id="3" name="Subtitle 2"/>
          <p:cNvSpPr>
            <a:spLocks noGrp="1"/>
          </p:cNvSpPr>
          <p:nvPr>
            <p:ph type="subTitle" idx="1"/>
          </p:nvPr>
        </p:nvSpPr>
        <p:spPr>
          <a:xfrm>
            <a:off x="1371600" y="3048000"/>
            <a:ext cx="6400800" cy="838200"/>
          </a:xfrm>
        </p:spPr>
        <p:txBody>
          <a:bodyPr/>
          <a:lstStyle/>
          <a:p>
            <a:r>
              <a:rPr lang="en-US" dirty="0" smtClean="0">
                <a:solidFill>
                  <a:srgbClr val="002060"/>
                </a:solidFill>
              </a:rPr>
              <a:t>By Cynthia R. Murray, Esquire</a:t>
            </a:r>
            <a:endParaRPr lang="en-US" dirty="0">
              <a:solidFill>
                <a:srgbClr val="002060"/>
              </a:solidFill>
            </a:endParaRPr>
          </a:p>
        </p:txBody>
      </p:sp>
      <p:pic>
        <p:nvPicPr>
          <p:cNvPr id="4" name="Picture 3" descr="Scales of Justice.jpeg"/>
          <p:cNvPicPr>
            <a:picLocks noChangeAspect="1"/>
          </p:cNvPicPr>
          <p:nvPr/>
        </p:nvPicPr>
        <p:blipFill>
          <a:blip r:embed="rId2"/>
          <a:stretch>
            <a:fillRect/>
          </a:stretch>
        </p:blipFill>
        <p:spPr>
          <a:xfrm>
            <a:off x="3505200" y="4038600"/>
            <a:ext cx="2143125" cy="21431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59362"/>
          </a:xfrm>
        </p:spPr>
        <p:txBody>
          <a:bodyPr>
            <a:normAutofit/>
          </a:bodyPr>
          <a:lstStyle/>
          <a:p>
            <a:r>
              <a:rPr lang="en-US" dirty="0" smtClean="0"/>
              <a:t>Invited Guest Panelists</a:t>
            </a:r>
            <a:br>
              <a:rPr lang="en-US" dirty="0" smtClean="0"/>
            </a:br>
            <a:r>
              <a:rPr lang="en-US" dirty="0" smtClean="0"/>
              <a:t/>
            </a:r>
            <a:br>
              <a:rPr lang="en-US" dirty="0" smtClean="0"/>
            </a:br>
            <a:r>
              <a:rPr lang="en-US" sz="3200" dirty="0" smtClean="0"/>
              <a:t>Darby Lowe, Deputy Commonwealth’s Attorney for Albemarle County</a:t>
            </a:r>
            <a:br>
              <a:rPr lang="en-US" sz="3200" dirty="0" smtClean="0"/>
            </a:br>
            <a:r>
              <a:rPr lang="en-US" sz="3200" dirty="0" smtClean="0"/>
              <a:t/>
            </a:r>
            <a:br>
              <a:rPr lang="en-US" sz="3200" dirty="0" smtClean="0"/>
            </a:br>
            <a:r>
              <a:rPr lang="en-US" sz="3200" dirty="0" smtClean="0"/>
              <a:t>Sgt. Darrell Byers, ACPD</a:t>
            </a:r>
            <a:br>
              <a:rPr lang="en-US" sz="3200" dirty="0" smtClean="0"/>
            </a:br>
            <a:r>
              <a:rPr lang="en-US" sz="3200" dirty="0" smtClean="0"/>
              <a:t/>
            </a:r>
            <a:br>
              <a:rPr lang="en-US" sz="3200" dirty="0" smtClean="0"/>
            </a:br>
            <a:r>
              <a:rPr lang="en-US" sz="3200" dirty="0" smtClean="0"/>
              <a:t>Officer Jerry Schenk, ACPD</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e are glad to have Latino immigrants living in our community.</a:t>
            </a:r>
            <a:endParaRPr lang="en-US" dirty="0"/>
          </a:p>
        </p:txBody>
      </p:sp>
      <p:pic>
        <p:nvPicPr>
          <p:cNvPr id="5" name="Content Placeholder 4" descr="Latino Family.jpeg"/>
          <p:cNvPicPr>
            <a:picLocks noGrp="1" noChangeAspect="1"/>
          </p:cNvPicPr>
          <p:nvPr>
            <p:ph idx="1"/>
          </p:nvPr>
        </p:nvPicPr>
        <p:blipFill>
          <a:blip r:embed="rId2"/>
          <a:stretch>
            <a:fillRect/>
          </a:stretch>
        </p:blipFill>
        <p:spPr>
          <a:xfrm>
            <a:off x="4114800" y="685800"/>
            <a:ext cx="4267200" cy="5791199"/>
          </a:xfrm>
        </p:spPr>
      </p:pic>
      <p:sp>
        <p:nvSpPr>
          <p:cNvPr id="4" name="Text Placeholder 3"/>
          <p:cNvSpPr>
            <a:spLocks noGrp="1"/>
          </p:cNvSpPr>
          <p:nvPr>
            <p:ph type="body" sz="half" idx="2"/>
          </p:nvPr>
        </p:nvSpPr>
        <p:spPr/>
        <p:txBody>
          <a:bodyPr/>
          <a:lstStyle/>
          <a:p>
            <a:r>
              <a:rPr lang="en-US" dirty="0" smtClean="0"/>
              <a:t>We start the discussion with the premise that  we welcome and embrace people of different cultures and backgrounds in our country and in the Commonwealth of Virginia.</a:t>
            </a:r>
          </a:p>
          <a:p>
            <a:endParaRPr lang="en-US" dirty="0"/>
          </a:p>
          <a:p>
            <a:r>
              <a:rPr lang="en-US" dirty="0" smtClean="0"/>
              <a:t>Further, the public has a vested interest in maintaining happy, healthy families and individuals in our communities.</a:t>
            </a:r>
          </a:p>
          <a:p>
            <a:endParaRPr lang="en-US" dirty="0"/>
          </a:p>
          <a:p>
            <a:r>
              <a:rPr lang="en-US" dirty="0" smtClean="0"/>
              <a:t>It is possible that Latino members of our community may come into contact with the court system, civilly or criminally.  When that happens, we have an obligation to make sure that the contact with our legal system  is fair to both the individual resident , the community and the government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Issues</a:t>
            </a:r>
            <a:endParaRPr lang="en-US" dirty="0"/>
          </a:p>
        </p:txBody>
      </p:sp>
      <p:pic>
        <p:nvPicPr>
          <p:cNvPr id="5" name="Content Placeholder 4" descr="Foreign ID Card.jpeg"/>
          <p:cNvPicPr>
            <a:picLocks noGrp="1" noChangeAspect="1"/>
          </p:cNvPicPr>
          <p:nvPr>
            <p:ph idx="1"/>
          </p:nvPr>
        </p:nvPicPr>
        <p:blipFill>
          <a:blip r:embed="rId2"/>
          <a:stretch>
            <a:fillRect/>
          </a:stretch>
        </p:blipFill>
        <p:spPr>
          <a:xfrm>
            <a:off x="3886201" y="609600"/>
            <a:ext cx="4724400" cy="5181600"/>
          </a:xfrm>
        </p:spPr>
      </p:pic>
      <p:sp>
        <p:nvSpPr>
          <p:cNvPr id="4" name="Text Placeholder 3"/>
          <p:cNvSpPr>
            <a:spLocks noGrp="1"/>
          </p:cNvSpPr>
          <p:nvPr>
            <p:ph type="body" sz="half" idx="2"/>
          </p:nvPr>
        </p:nvSpPr>
        <p:spPr/>
        <p:txBody>
          <a:bodyPr/>
          <a:lstStyle/>
          <a:p>
            <a:r>
              <a:rPr lang="en-US" dirty="0" smtClean="0"/>
              <a:t>What are some of the more prevalent crimes that we are seeing among our Latino population?</a:t>
            </a:r>
          </a:p>
          <a:p>
            <a:endParaRPr lang="en-US" dirty="0"/>
          </a:p>
          <a:p>
            <a:r>
              <a:rPr lang="en-US" dirty="0" smtClean="0"/>
              <a:t>Driving Offenses:</a:t>
            </a:r>
          </a:p>
          <a:p>
            <a:r>
              <a:rPr lang="en-US" dirty="0" smtClean="0"/>
              <a:t>No License; Suspended License</a:t>
            </a:r>
          </a:p>
          <a:p>
            <a:r>
              <a:rPr lang="en-US" dirty="0" smtClean="0"/>
              <a:t>DUI/DUID</a:t>
            </a:r>
          </a:p>
          <a:p>
            <a:r>
              <a:rPr lang="en-US" dirty="0" smtClean="0"/>
              <a:t>Hit and Run</a:t>
            </a:r>
          </a:p>
          <a:p>
            <a:endParaRPr lang="en-US" dirty="0" smtClean="0"/>
          </a:p>
          <a:p>
            <a:r>
              <a:rPr lang="en-US" dirty="0" smtClean="0"/>
              <a:t>False Identification</a:t>
            </a:r>
          </a:p>
          <a:p>
            <a:endParaRPr lang="en-US" dirty="0"/>
          </a:p>
          <a:p>
            <a:r>
              <a:rPr lang="en-US" dirty="0" smtClean="0"/>
              <a:t>Domestic Assault/Battery</a:t>
            </a:r>
          </a:p>
          <a:p>
            <a:endParaRPr lang="en-US" dirty="0"/>
          </a:p>
          <a:p>
            <a:r>
              <a:rPr lang="en-US" dirty="0" smtClean="0"/>
              <a:t>Failure to Appear</a:t>
            </a:r>
          </a:p>
          <a:p>
            <a:endParaRPr lang="en-US" dirty="0" smtClean="0"/>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happening?</a:t>
            </a:r>
            <a:endParaRPr lang="en-US" dirty="0"/>
          </a:p>
        </p:txBody>
      </p:sp>
      <p:pic>
        <p:nvPicPr>
          <p:cNvPr id="5" name="Content Placeholder 4" descr="Traffic Stop.jpeg"/>
          <p:cNvPicPr>
            <a:picLocks noGrp="1" noChangeAspect="1"/>
          </p:cNvPicPr>
          <p:nvPr>
            <p:ph idx="1"/>
          </p:nvPr>
        </p:nvPicPr>
        <p:blipFill>
          <a:blip r:embed="rId2"/>
          <a:stretch>
            <a:fillRect/>
          </a:stretch>
        </p:blipFill>
        <p:spPr>
          <a:xfrm>
            <a:off x="3733800" y="914400"/>
            <a:ext cx="4876800" cy="4876800"/>
          </a:xfrm>
        </p:spPr>
      </p:pic>
      <p:sp>
        <p:nvSpPr>
          <p:cNvPr id="4" name="Text Placeholder 3"/>
          <p:cNvSpPr>
            <a:spLocks noGrp="1"/>
          </p:cNvSpPr>
          <p:nvPr>
            <p:ph type="body" sz="half" idx="2"/>
          </p:nvPr>
        </p:nvSpPr>
        <p:spPr/>
        <p:txBody>
          <a:bodyPr>
            <a:normAutofit lnSpcReduction="10000"/>
          </a:bodyPr>
          <a:lstStyle/>
          <a:p>
            <a:r>
              <a:rPr lang="en-US" dirty="0" smtClean="0"/>
              <a:t>Many of the individuals in the criminal justice system are undocumented, therefore they cannot obtain a valid driver’s license</a:t>
            </a:r>
          </a:p>
          <a:p>
            <a:endParaRPr lang="en-US" dirty="0"/>
          </a:p>
          <a:p>
            <a:r>
              <a:rPr lang="en-US" dirty="0" smtClean="0"/>
              <a:t>The foreign driver’s license is only valid for 60 days pursuant to VA Code Section </a:t>
            </a:r>
          </a:p>
          <a:p>
            <a:endParaRPr lang="en-US" dirty="0"/>
          </a:p>
          <a:p>
            <a:r>
              <a:rPr lang="en-US" dirty="0" smtClean="0"/>
              <a:t>They need to work, so they choose to drive.  On a second offense of No OL they are normally incarcerated.</a:t>
            </a:r>
          </a:p>
          <a:p>
            <a:endParaRPr lang="en-US" dirty="0"/>
          </a:p>
          <a:p>
            <a:r>
              <a:rPr lang="en-US" dirty="0" smtClean="0"/>
              <a:t>The same is true in certain DUI cases and driving on a suspended license second offense or more.</a:t>
            </a:r>
          </a:p>
          <a:p>
            <a:endParaRPr lang="en-US" dirty="0"/>
          </a:p>
          <a:p>
            <a:r>
              <a:rPr lang="en-US" dirty="0" smtClean="0"/>
              <a:t>Some suspects carry a valid ID, but many are false.  Writing a false name on the summons is a felony.  Some  suspects flee the scene while others do not come to court – NEW crimes!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Hearings and Trial</a:t>
            </a:r>
            <a:endParaRPr lang="en-US" dirty="0"/>
          </a:p>
        </p:txBody>
      </p:sp>
      <p:pic>
        <p:nvPicPr>
          <p:cNvPr id="5" name="Content Placeholder 4" descr="Courtroom.jpeg"/>
          <p:cNvPicPr>
            <a:picLocks noGrp="1" noChangeAspect="1"/>
          </p:cNvPicPr>
          <p:nvPr>
            <p:ph idx="1"/>
          </p:nvPr>
        </p:nvPicPr>
        <p:blipFill>
          <a:blip r:embed="rId2"/>
          <a:stretch>
            <a:fillRect/>
          </a:stretch>
        </p:blipFill>
        <p:spPr>
          <a:xfrm>
            <a:off x="3886201" y="457200"/>
            <a:ext cx="4495800" cy="5257800"/>
          </a:xfrm>
        </p:spPr>
      </p:pic>
      <p:sp>
        <p:nvSpPr>
          <p:cNvPr id="4" name="Text Placeholder 3"/>
          <p:cNvSpPr>
            <a:spLocks noGrp="1"/>
          </p:cNvSpPr>
          <p:nvPr>
            <p:ph type="body" sz="half" idx="2"/>
          </p:nvPr>
        </p:nvSpPr>
        <p:spPr/>
        <p:txBody>
          <a:bodyPr>
            <a:normAutofit lnSpcReduction="10000"/>
          </a:bodyPr>
          <a:lstStyle/>
          <a:p>
            <a:r>
              <a:rPr lang="en-US" dirty="0" smtClean="0"/>
              <a:t>A defendant will have a bond hearing to determine if he/she can be released from jail pending trial.  Factors that will be considered are:</a:t>
            </a:r>
          </a:p>
          <a:p>
            <a:pPr>
              <a:buFont typeface="Arial" pitchFamily="34" charset="0"/>
              <a:buChar char="•"/>
            </a:pPr>
            <a:r>
              <a:rPr lang="en-US" dirty="0" smtClean="0"/>
              <a:t>Immigration status</a:t>
            </a:r>
          </a:p>
          <a:p>
            <a:pPr>
              <a:buFont typeface="Arial" pitchFamily="34" charset="0"/>
              <a:buChar char="•"/>
            </a:pPr>
            <a:r>
              <a:rPr lang="en-US" dirty="0" smtClean="0"/>
              <a:t>Family status</a:t>
            </a:r>
          </a:p>
          <a:p>
            <a:pPr>
              <a:buFont typeface="Arial" pitchFamily="34" charset="0"/>
              <a:buChar char="•"/>
            </a:pPr>
            <a:r>
              <a:rPr lang="en-US" dirty="0" smtClean="0"/>
              <a:t>Fixed address</a:t>
            </a:r>
          </a:p>
          <a:p>
            <a:pPr>
              <a:buFont typeface="Arial" pitchFamily="34" charset="0"/>
              <a:buChar char="•"/>
            </a:pPr>
            <a:r>
              <a:rPr lang="en-US" dirty="0" smtClean="0"/>
              <a:t>Work status</a:t>
            </a:r>
          </a:p>
          <a:p>
            <a:pPr>
              <a:buFont typeface="Arial" pitchFamily="34" charset="0"/>
              <a:buChar char="•"/>
            </a:pPr>
            <a:r>
              <a:rPr lang="en-US" dirty="0" smtClean="0"/>
              <a:t>Financial situation</a:t>
            </a:r>
          </a:p>
          <a:p>
            <a:pPr>
              <a:buFont typeface="Arial" pitchFamily="34" charset="0"/>
              <a:buChar char="•"/>
            </a:pPr>
            <a:r>
              <a:rPr lang="en-US" dirty="0" smtClean="0"/>
              <a:t>Criminal history</a:t>
            </a:r>
          </a:p>
          <a:p>
            <a:pPr>
              <a:buFont typeface="Arial" pitchFamily="34" charset="0"/>
              <a:buChar char="•"/>
            </a:pPr>
            <a:r>
              <a:rPr lang="en-US" dirty="0" smtClean="0"/>
              <a:t>Nature of current offense</a:t>
            </a:r>
          </a:p>
          <a:p>
            <a:endParaRPr lang="en-US" dirty="0"/>
          </a:p>
          <a:p>
            <a:r>
              <a:rPr lang="en-US" dirty="0" smtClean="0"/>
              <a:t>The defendant has the right to have an interpreter to translate from Spanish to English and English to Spanish if it is needed</a:t>
            </a:r>
          </a:p>
          <a:p>
            <a:endParaRPr lang="en-US" dirty="0"/>
          </a:p>
          <a:p>
            <a:r>
              <a:rPr lang="en-US" dirty="0" smtClean="0"/>
              <a:t>The defendant, even in an illegal immigrant, also may have a court appointed attorney if he/she qualifies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of Homeland Security (ICE)</a:t>
            </a:r>
            <a:endParaRPr lang="en-US" dirty="0"/>
          </a:p>
        </p:txBody>
      </p:sp>
      <p:pic>
        <p:nvPicPr>
          <p:cNvPr id="5" name="Content Placeholder 4" descr="Jail.jpeg"/>
          <p:cNvPicPr>
            <a:picLocks noGrp="1" noChangeAspect="1"/>
          </p:cNvPicPr>
          <p:nvPr>
            <p:ph idx="1"/>
          </p:nvPr>
        </p:nvPicPr>
        <p:blipFill>
          <a:blip r:embed="rId2"/>
          <a:stretch>
            <a:fillRect/>
          </a:stretch>
        </p:blipFill>
        <p:spPr>
          <a:xfrm>
            <a:off x="3962401" y="609600"/>
            <a:ext cx="4648200" cy="5562599"/>
          </a:xfrm>
        </p:spPr>
      </p:pic>
      <p:sp>
        <p:nvSpPr>
          <p:cNvPr id="4" name="Text Placeholder 3"/>
          <p:cNvSpPr>
            <a:spLocks noGrp="1"/>
          </p:cNvSpPr>
          <p:nvPr>
            <p:ph type="body" sz="half" idx="2"/>
          </p:nvPr>
        </p:nvSpPr>
        <p:spPr/>
        <p:txBody>
          <a:bodyPr/>
          <a:lstStyle/>
          <a:p>
            <a:r>
              <a:rPr lang="en-US" dirty="0" smtClean="0"/>
              <a:t>When an undocumented person is incarcerated the Department of Homeland Security Immigration and Customs Enforcement  (ICE) Agents are alerted and they may place a federal detainer on the inmate.</a:t>
            </a:r>
          </a:p>
          <a:p>
            <a:endParaRPr lang="en-US" dirty="0"/>
          </a:p>
          <a:p>
            <a:r>
              <a:rPr lang="en-US" dirty="0" smtClean="0"/>
              <a:t>ICE has discretion to decide who to detain for deportation proceedings.  They will interview the inmate.  Several factors will be considered  in deciding whether to detain, such as        criminal history and family situation.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Issues</a:t>
            </a:r>
            <a:endParaRPr lang="en-US" dirty="0"/>
          </a:p>
        </p:txBody>
      </p:sp>
      <p:pic>
        <p:nvPicPr>
          <p:cNvPr id="5" name="Content Placeholder 4" descr="gavel.jpeg"/>
          <p:cNvPicPr>
            <a:picLocks noGrp="1" noChangeAspect="1"/>
          </p:cNvPicPr>
          <p:nvPr>
            <p:ph idx="1"/>
          </p:nvPr>
        </p:nvPicPr>
        <p:blipFill>
          <a:blip r:embed="rId2"/>
          <a:stretch>
            <a:fillRect/>
          </a:stretch>
        </p:blipFill>
        <p:spPr>
          <a:xfrm>
            <a:off x="4038599" y="1143000"/>
            <a:ext cx="4572001" cy="4876800"/>
          </a:xfrm>
        </p:spPr>
      </p:pic>
      <p:sp>
        <p:nvSpPr>
          <p:cNvPr id="4" name="Text Placeholder 3"/>
          <p:cNvSpPr>
            <a:spLocks noGrp="1"/>
          </p:cNvSpPr>
          <p:nvPr>
            <p:ph type="body" sz="half" idx="2"/>
          </p:nvPr>
        </p:nvSpPr>
        <p:spPr/>
        <p:txBody>
          <a:bodyPr/>
          <a:lstStyle/>
          <a:p>
            <a:r>
              <a:rPr lang="en-US" dirty="0" smtClean="0"/>
              <a:t>According to an article from Cornell Law School, </a:t>
            </a:r>
            <a:r>
              <a:rPr lang="en-US" i="1" dirty="0" smtClean="0"/>
              <a:t>“Generally</a:t>
            </a:r>
            <a:r>
              <a:rPr lang="en-US" i="1" dirty="0"/>
              <a:t>, both legal and illegal immigrants have the right to bring suit in United States federal court. Federal civil rights statutes also expressly permit aliens to bring claims of civil rights violations in federal court. States have generally provided aliens with access to their court systems as well, provided that the alien resides within the particular state</a:t>
            </a:r>
            <a:r>
              <a:rPr lang="en-US" i="1" dirty="0" smtClean="0"/>
              <a:t>.” </a:t>
            </a:r>
            <a:r>
              <a:rPr lang="en-US" dirty="0" smtClean="0"/>
              <a:t>http://www.law.cornell.edu/wex/alien</a:t>
            </a:r>
          </a:p>
          <a:p>
            <a:endParaRPr lang="en-US" i="1" dirty="0"/>
          </a:p>
          <a:p>
            <a:r>
              <a:rPr lang="en-US" dirty="0" smtClean="0"/>
              <a:t>Spanish-speaking litigants also may have an interpreter in court, so long as notice is given to the Clerk of Court.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solidFill>
                  <a:srgbClr val="92D050"/>
                </a:solidFill>
              </a:rPr>
              <a:t>QUESTIONS?</a:t>
            </a:r>
            <a:endParaRPr lang="en-US" sz="3200" dirty="0">
              <a:solidFill>
                <a:srgbClr val="92D050"/>
              </a:solidFill>
            </a:endParaRPr>
          </a:p>
        </p:txBody>
      </p:sp>
      <p:pic>
        <p:nvPicPr>
          <p:cNvPr id="5" name="Picture Placeholder 4" descr="questions.jpeg"/>
          <p:cNvPicPr>
            <a:picLocks noGrp="1" noChangeAspect="1"/>
          </p:cNvPicPr>
          <p:nvPr>
            <p:ph type="pic" idx="1"/>
          </p:nvPr>
        </p:nvPicPr>
        <p:blipFill>
          <a:blip r:embed="rId2"/>
          <a:srcRect t="23113" b="23113"/>
          <a:stretch>
            <a:fillRect/>
          </a:stretch>
        </p:blipFill>
        <p:spPr/>
      </p:pic>
      <p:sp>
        <p:nvSpPr>
          <p:cNvPr id="4" name="Text Placeholder 3"/>
          <p:cNvSpPr>
            <a:spLocks noGrp="1"/>
          </p:cNvSpPr>
          <p:nvPr>
            <p:ph type="body" sz="half" idx="2"/>
          </p:nvPr>
        </p:nvSpPr>
        <p:spPr/>
        <p:txBody>
          <a:bodyPr>
            <a:normAutofit/>
          </a:bodyPr>
          <a:lstStyle/>
          <a:p>
            <a:pPr algn="ctr"/>
            <a:r>
              <a:rPr lang="en-US" sz="4000" smtClean="0"/>
              <a:t>GRACIAS!</a:t>
            </a:r>
            <a:endParaRPr lang="en-US" sz="40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548</Words>
  <Application>Microsoft Macintosh PowerPoint</Application>
  <PresentationFormat>On-screen Show (4:3)</PresentationFormat>
  <Paragraphs>55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Arial</vt:lpstr>
      <vt:lpstr>Office Theme</vt:lpstr>
      <vt:lpstr> Legal Rights, Responsibilities and Processes: What Latinos Should Know Thursday, November 13, 2014  </vt:lpstr>
      <vt:lpstr>Invited Guest Panelists  Darby Lowe, Deputy Commonwealth’s Attorney for Albemarle County  Sgt. Darrell Byers, ACPD  Officer Jerry Schenk, ACPD</vt:lpstr>
      <vt:lpstr>We are glad to have Latino immigrants living in our community.</vt:lpstr>
      <vt:lpstr>Criminal Issues</vt:lpstr>
      <vt:lpstr>What’s happening?</vt:lpstr>
      <vt:lpstr>Bond Hearings and Trial</vt:lpstr>
      <vt:lpstr>Department of Homeland Security (ICE)</vt:lpstr>
      <vt:lpstr>Civil Issues</vt:lpstr>
      <vt:lpstr>QUESTIONS?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Legal Rights, Responsibilities and Processes: What Latinos Should Know Thursday, November 13, 2014  </dc:title>
  <dc:creator>Cynthia</dc:creator>
  <cp:lastModifiedBy>Microsoft Office User</cp:lastModifiedBy>
  <cp:revision>2</cp:revision>
  <dcterms:created xsi:type="dcterms:W3CDTF">2015-01-26T00:28:59Z</dcterms:created>
  <dcterms:modified xsi:type="dcterms:W3CDTF">2018-05-07T20:42:39Z</dcterms:modified>
</cp:coreProperties>
</file>