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7" r:id="rId1"/>
  </p:sldMasterIdLst>
  <p:notesMasterIdLst>
    <p:notesMasterId r:id="rId64"/>
  </p:notesMasterIdLst>
  <p:handoutMasterIdLst>
    <p:handoutMasterId r:id="rId65"/>
  </p:handoutMasterIdLst>
  <p:sldIdLst>
    <p:sldId id="579" r:id="rId2"/>
    <p:sldId id="611" r:id="rId3"/>
    <p:sldId id="613" r:id="rId4"/>
    <p:sldId id="589" r:id="rId5"/>
    <p:sldId id="591" r:id="rId6"/>
    <p:sldId id="627" r:id="rId7"/>
    <p:sldId id="594" r:id="rId8"/>
    <p:sldId id="616" r:id="rId9"/>
    <p:sldId id="646" r:id="rId10"/>
    <p:sldId id="595" r:id="rId11"/>
    <p:sldId id="618" r:id="rId12"/>
    <p:sldId id="583" r:id="rId13"/>
    <p:sldId id="647" r:id="rId14"/>
    <p:sldId id="648" r:id="rId15"/>
    <p:sldId id="577" r:id="rId16"/>
    <p:sldId id="578" r:id="rId17"/>
    <p:sldId id="600" r:id="rId18"/>
    <p:sldId id="743" r:id="rId19"/>
    <p:sldId id="751" r:id="rId20"/>
    <p:sldId id="748" r:id="rId21"/>
    <p:sldId id="749" r:id="rId22"/>
    <p:sldId id="750" r:id="rId23"/>
    <p:sldId id="586" r:id="rId24"/>
    <p:sldId id="624" r:id="rId25"/>
    <p:sldId id="632" r:id="rId26"/>
    <p:sldId id="742" r:id="rId27"/>
    <p:sldId id="635" r:id="rId28"/>
    <p:sldId id="652" r:id="rId29"/>
    <p:sldId id="653" r:id="rId30"/>
    <p:sldId id="654" r:id="rId31"/>
    <p:sldId id="640" r:id="rId32"/>
    <p:sldId id="641" r:id="rId33"/>
    <p:sldId id="642" r:id="rId34"/>
    <p:sldId id="655" r:id="rId35"/>
    <p:sldId id="656" r:id="rId36"/>
    <p:sldId id="661" r:id="rId37"/>
    <p:sldId id="659" r:id="rId38"/>
    <p:sldId id="660" r:id="rId39"/>
    <p:sldId id="664" r:id="rId40"/>
    <p:sldId id="644" r:id="rId41"/>
    <p:sldId id="729" r:id="rId42"/>
    <p:sldId id="730" r:id="rId43"/>
    <p:sldId id="731" r:id="rId44"/>
    <p:sldId id="732" r:id="rId45"/>
    <p:sldId id="733" r:id="rId46"/>
    <p:sldId id="734" r:id="rId47"/>
    <p:sldId id="735" r:id="rId48"/>
    <p:sldId id="670" r:id="rId49"/>
    <p:sldId id="671" r:id="rId50"/>
    <p:sldId id="672" r:id="rId51"/>
    <p:sldId id="673" r:id="rId52"/>
    <p:sldId id="674" r:id="rId53"/>
    <p:sldId id="675" r:id="rId54"/>
    <p:sldId id="676" r:id="rId55"/>
    <p:sldId id="677" r:id="rId56"/>
    <p:sldId id="678" r:id="rId57"/>
    <p:sldId id="721" r:id="rId58"/>
    <p:sldId id="744" r:id="rId59"/>
    <p:sldId id="746" r:id="rId60"/>
    <p:sldId id="701" r:id="rId61"/>
    <p:sldId id="745" r:id="rId62"/>
    <p:sldId id="747" r:id="rId63"/>
  </p:sldIdLst>
  <p:sldSz cx="9144000" cy="6858000" type="screen4x3"/>
  <p:notesSz cx="7086600" cy="9372600"/>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2">
          <p15:clr>
            <a:srgbClr val="A4A3A4"/>
          </p15:clr>
        </p15:guide>
        <p15:guide id="2" pos="22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175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3"/>
  </p:normalViewPr>
  <p:slideViewPr>
    <p:cSldViewPr>
      <p:cViewPr>
        <p:scale>
          <a:sx n="100" d="100"/>
          <a:sy n="100" d="100"/>
        </p:scale>
        <p:origin x="1424" y="3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1806" y="-84"/>
      </p:cViewPr>
      <p:guideLst>
        <p:guide orient="horz" pos="2952"/>
        <p:guide pos="223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notesMaster" Target="notesMasters/notesMaster1.xml"/><Relationship Id="rId65" Type="http://schemas.openxmlformats.org/officeDocument/2006/relationships/handoutMaster" Target="handoutMasters/handoutMaster1.xml"/><Relationship Id="rId66" Type="http://schemas.openxmlformats.org/officeDocument/2006/relationships/presProps" Target="presProps.xml"/><Relationship Id="rId67" Type="http://schemas.openxmlformats.org/officeDocument/2006/relationships/viewProps" Target="viewProps.xml"/><Relationship Id="rId68" Type="http://schemas.openxmlformats.org/officeDocument/2006/relationships/theme" Target="theme/theme1.xml"/><Relationship Id="rId69"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3B0BBA-4682-4983-88DC-D389FCA6BB3D}" type="doc">
      <dgm:prSet loTypeId="urn:microsoft.com/office/officeart/2005/8/layout/cycle4#1" loCatId="cycle" qsTypeId="urn:microsoft.com/office/officeart/2005/8/quickstyle/simple5" qsCatId="simple" csTypeId="urn:microsoft.com/office/officeart/2005/8/colors/colorful1#1" csCatId="colorful" phldr="1"/>
      <dgm:spPr/>
      <dgm:t>
        <a:bodyPr/>
        <a:lstStyle/>
        <a:p>
          <a:endParaRPr lang="en-US"/>
        </a:p>
      </dgm:t>
    </dgm:pt>
    <dgm:pt modelId="{5A8A774B-1AF1-49BF-9EE8-8CDF6B34C9F5}">
      <dgm:prSet phldrT="[Text]"/>
      <dgm:spPr>
        <a:solidFill>
          <a:srgbClr val="F6383A"/>
        </a:solidFill>
      </dgm:spPr>
      <dgm:t>
        <a:bodyPr/>
        <a:lstStyle/>
        <a:p>
          <a:r>
            <a:rPr lang="en-US" b="1" u="none" dirty="0" smtClean="0"/>
            <a:t>DHS</a:t>
          </a:r>
        </a:p>
      </dgm:t>
    </dgm:pt>
    <dgm:pt modelId="{A65AEF4F-2A14-40C2-98CB-0FDF54A979AC}" type="parTrans" cxnId="{38D3E403-7082-4E0D-AE37-D8E229358550}">
      <dgm:prSet/>
      <dgm:spPr/>
      <dgm:t>
        <a:bodyPr/>
        <a:lstStyle/>
        <a:p>
          <a:endParaRPr lang="en-US"/>
        </a:p>
      </dgm:t>
    </dgm:pt>
    <dgm:pt modelId="{F1A43D62-0882-41EB-952F-01ED0D312043}" type="sibTrans" cxnId="{38D3E403-7082-4E0D-AE37-D8E229358550}">
      <dgm:prSet/>
      <dgm:spPr/>
      <dgm:t>
        <a:bodyPr/>
        <a:lstStyle/>
        <a:p>
          <a:endParaRPr lang="en-US" dirty="0"/>
        </a:p>
      </dgm:t>
    </dgm:pt>
    <dgm:pt modelId="{B80C8152-C6B9-489D-8FD8-23A61191A90F}">
      <dgm:prSet phldrT="[Text]"/>
      <dgm:spPr>
        <a:solidFill>
          <a:srgbClr val="8AC43D"/>
        </a:solidFill>
      </dgm:spPr>
      <dgm:t>
        <a:bodyPr/>
        <a:lstStyle/>
        <a:p>
          <a:pPr algn="ctr"/>
          <a:r>
            <a:rPr lang="en-US" b="1" u="none" dirty="0" smtClean="0"/>
            <a:t>DOJ</a:t>
          </a:r>
        </a:p>
      </dgm:t>
    </dgm:pt>
    <dgm:pt modelId="{B9D08E45-E846-43EA-9497-6F8F3BD3F4AB}" type="parTrans" cxnId="{C9A7AF7F-32DF-4B29-B3E5-9E4ECF6B6269}">
      <dgm:prSet/>
      <dgm:spPr/>
      <dgm:t>
        <a:bodyPr/>
        <a:lstStyle/>
        <a:p>
          <a:endParaRPr lang="en-US"/>
        </a:p>
      </dgm:t>
    </dgm:pt>
    <dgm:pt modelId="{9DC36D90-8743-4170-BB65-80F203D37534}" type="sibTrans" cxnId="{C9A7AF7F-32DF-4B29-B3E5-9E4ECF6B6269}">
      <dgm:prSet/>
      <dgm:spPr/>
      <dgm:t>
        <a:bodyPr/>
        <a:lstStyle/>
        <a:p>
          <a:endParaRPr lang="en-US" dirty="0"/>
        </a:p>
      </dgm:t>
    </dgm:pt>
    <dgm:pt modelId="{A26FFCCF-AF28-485A-B92B-6D9BE3481DDF}">
      <dgm:prSet phldrT="[Text]"/>
      <dgm:spPr>
        <a:solidFill>
          <a:srgbClr val="8A58AE"/>
        </a:solidFill>
      </dgm:spPr>
      <dgm:t>
        <a:bodyPr/>
        <a:lstStyle/>
        <a:p>
          <a:r>
            <a:rPr lang="en-US" b="1" u="none" dirty="0" smtClean="0"/>
            <a:t>State Court</a:t>
          </a:r>
        </a:p>
      </dgm:t>
    </dgm:pt>
    <dgm:pt modelId="{FB40007A-A785-4CA3-90D9-61EE4975DE95}" type="parTrans" cxnId="{66D8B9EE-ED15-4E28-A926-7D5C8D6CE1C3}">
      <dgm:prSet/>
      <dgm:spPr/>
      <dgm:t>
        <a:bodyPr/>
        <a:lstStyle/>
        <a:p>
          <a:endParaRPr lang="en-US"/>
        </a:p>
      </dgm:t>
    </dgm:pt>
    <dgm:pt modelId="{07485901-DA4D-43FE-93F9-B57FB83F2B08}" type="sibTrans" cxnId="{66D8B9EE-ED15-4E28-A926-7D5C8D6CE1C3}">
      <dgm:prSet/>
      <dgm:spPr/>
      <dgm:t>
        <a:bodyPr/>
        <a:lstStyle/>
        <a:p>
          <a:endParaRPr lang="en-US" dirty="0"/>
        </a:p>
      </dgm:t>
    </dgm:pt>
    <dgm:pt modelId="{D81BA18E-6B11-4B3E-A930-944A12C6FCE6}">
      <dgm:prSet phldrT="[Text]"/>
      <dgm:spPr>
        <a:solidFill>
          <a:srgbClr val="00AFCE"/>
        </a:solidFill>
      </dgm:spPr>
      <dgm:t>
        <a:bodyPr/>
        <a:lstStyle/>
        <a:p>
          <a:r>
            <a:rPr lang="en-US" b="1" u="none" dirty="0" smtClean="0"/>
            <a:t>HHS</a:t>
          </a:r>
        </a:p>
      </dgm:t>
    </dgm:pt>
    <dgm:pt modelId="{A0C4CD2D-B30D-4B4E-896D-00F14718875E}" type="parTrans" cxnId="{26476E47-CD5C-4AB7-9C47-F30805E4ACA8}">
      <dgm:prSet/>
      <dgm:spPr/>
      <dgm:t>
        <a:bodyPr/>
        <a:lstStyle/>
        <a:p>
          <a:endParaRPr lang="en-US"/>
        </a:p>
      </dgm:t>
    </dgm:pt>
    <dgm:pt modelId="{2F80528F-8FE6-455B-9036-7D7D87BF76B0}" type="sibTrans" cxnId="{26476E47-CD5C-4AB7-9C47-F30805E4ACA8}">
      <dgm:prSet/>
      <dgm:spPr/>
      <dgm:t>
        <a:bodyPr/>
        <a:lstStyle/>
        <a:p>
          <a:endParaRPr lang="en-US" dirty="0"/>
        </a:p>
      </dgm:t>
    </dgm:pt>
    <dgm:pt modelId="{F7C65796-CB59-458C-854D-F45340A6E4FC}" type="pres">
      <dgm:prSet presAssocID="{BF3B0BBA-4682-4983-88DC-D389FCA6BB3D}" presName="cycleMatrixDiagram" presStyleCnt="0">
        <dgm:presLayoutVars>
          <dgm:chMax val="1"/>
          <dgm:dir/>
          <dgm:animLvl val="lvl"/>
          <dgm:resizeHandles val="exact"/>
        </dgm:presLayoutVars>
      </dgm:prSet>
      <dgm:spPr/>
      <dgm:t>
        <a:bodyPr/>
        <a:lstStyle/>
        <a:p>
          <a:endParaRPr lang="en-US"/>
        </a:p>
      </dgm:t>
    </dgm:pt>
    <dgm:pt modelId="{6FBB181F-8C2A-47B1-9C1A-FD994D9BBAD7}" type="pres">
      <dgm:prSet presAssocID="{BF3B0BBA-4682-4983-88DC-D389FCA6BB3D}" presName="children" presStyleCnt="0"/>
      <dgm:spPr/>
    </dgm:pt>
    <dgm:pt modelId="{DCB50516-732D-4407-96CB-7378E72E375D}" type="pres">
      <dgm:prSet presAssocID="{BF3B0BBA-4682-4983-88DC-D389FCA6BB3D}" presName="childPlaceholder" presStyleCnt="0"/>
      <dgm:spPr/>
    </dgm:pt>
    <dgm:pt modelId="{25961719-5BE3-4653-840F-9B358A4A1931}" type="pres">
      <dgm:prSet presAssocID="{BF3B0BBA-4682-4983-88DC-D389FCA6BB3D}" presName="circle" presStyleCnt="0"/>
      <dgm:spPr/>
    </dgm:pt>
    <dgm:pt modelId="{137AE525-1546-481E-AEA1-7B8A0E6813F4}" type="pres">
      <dgm:prSet presAssocID="{BF3B0BBA-4682-4983-88DC-D389FCA6BB3D}" presName="quadrant1" presStyleLbl="node1" presStyleIdx="0" presStyleCnt="4" custLinFactNeighborX="-14339" custLinFactNeighborY="2389">
        <dgm:presLayoutVars>
          <dgm:chMax val="1"/>
          <dgm:bulletEnabled val="1"/>
        </dgm:presLayoutVars>
      </dgm:prSet>
      <dgm:spPr/>
      <dgm:t>
        <a:bodyPr/>
        <a:lstStyle/>
        <a:p>
          <a:endParaRPr lang="en-US"/>
        </a:p>
      </dgm:t>
    </dgm:pt>
    <dgm:pt modelId="{EAA03BD8-FBFF-47A8-AE31-9A6AB7B5E2F6}" type="pres">
      <dgm:prSet presAssocID="{BF3B0BBA-4682-4983-88DC-D389FCA6BB3D}" presName="quadrant2" presStyleLbl="node1" presStyleIdx="1" presStyleCnt="4" custLinFactNeighborX="-2309" custLinFactNeighborY="2389">
        <dgm:presLayoutVars>
          <dgm:chMax val="1"/>
          <dgm:bulletEnabled val="1"/>
        </dgm:presLayoutVars>
      </dgm:prSet>
      <dgm:spPr/>
      <dgm:t>
        <a:bodyPr/>
        <a:lstStyle/>
        <a:p>
          <a:endParaRPr lang="en-US"/>
        </a:p>
      </dgm:t>
    </dgm:pt>
    <dgm:pt modelId="{F5664064-96D7-46C6-AC5E-1F73B86279BF}" type="pres">
      <dgm:prSet presAssocID="{BF3B0BBA-4682-4983-88DC-D389FCA6BB3D}" presName="quadrant3" presStyleLbl="node1" presStyleIdx="2" presStyleCnt="4" custLinFactNeighborX="1579" custLinFactNeighborY="6642">
        <dgm:presLayoutVars>
          <dgm:chMax val="1"/>
          <dgm:bulletEnabled val="1"/>
        </dgm:presLayoutVars>
      </dgm:prSet>
      <dgm:spPr/>
      <dgm:t>
        <a:bodyPr/>
        <a:lstStyle/>
        <a:p>
          <a:endParaRPr lang="en-US"/>
        </a:p>
      </dgm:t>
    </dgm:pt>
    <dgm:pt modelId="{3FBEADBB-CF27-4DFC-9CB3-97DAFE9BFA43}" type="pres">
      <dgm:prSet presAssocID="{BF3B0BBA-4682-4983-88DC-D389FCA6BB3D}" presName="quadrant4" presStyleLbl="node1" presStyleIdx="3" presStyleCnt="4" custLinFactNeighborX="-14339" custLinFactNeighborY="6642">
        <dgm:presLayoutVars>
          <dgm:chMax val="1"/>
          <dgm:bulletEnabled val="1"/>
        </dgm:presLayoutVars>
      </dgm:prSet>
      <dgm:spPr/>
      <dgm:t>
        <a:bodyPr/>
        <a:lstStyle/>
        <a:p>
          <a:endParaRPr lang="en-US"/>
        </a:p>
      </dgm:t>
    </dgm:pt>
    <dgm:pt modelId="{14F8A2EB-7CC2-4252-BC2B-90DA438B54EB}" type="pres">
      <dgm:prSet presAssocID="{BF3B0BBA-4682-4983-88DC-D389FCA6BB3D}" presName="quadrantPlaceholder" presStyleCnt="0"/>
      <dgm:spPr/>
    </dgm:pt>
    <dgm:pt modelId="{4EF2B7D0-95F0-419E-A3D2-0295571777DA}" type="pres">
      <dgm:prSet presAssocID="{BF3B0BBA-4682-4983-88DC-D389FCA6BB3D}" presName="center1" presStyleLbl="fgShp" presStyleIdx="0" presStyleCnt="2"/>
      <dgm:spPr/>
    </dgm:pt>
    <dgm:pt modelId="{713274ED-CF7E-4F91-9CAB-3B4B7CAC56C9}" type="pres">
      <dgm:prSet presAssocID="{BF3B0BBA-4682-4983-88DC-D389FCA6BB3D}" presName="center2" presStyleLbl="fgShp" presStyleIdx="1" presStyleCnt="2"/>
      <dgm:spPr/>
    </dgm:pt>
  </dgm:ptLst>
  <dgm:cxnLst>
    <dgm:cxn modelId="{66D8B9EE-ED15-4E28-A926-7D5C8D6CE1C3}" srcId="{BF3B0BBA-4682-4983-88DC-D389FCA6BB3D}" destId="{A26FFCCF-AF28-485A-B92B-6D9BE3481DDF}" srcOrd="2" destOrd="0" parTransId="{FB40007A-A785-4CA3-90D9-61EE4975DE95}" sibTransId="{07485901-DA4D-43FE-93F9-B57FB83F2B08}"/>
    <dgm:cxn modelId="{26476E47-CD5C-4AB7-9C47-F30805E4ACA8}" srcId="{BF3B0BBA-4682-4983-88DC-D389FCA6BB3D}" destId="{D81BA18E-6B11-4B3E-A930-944A12C6FCE6}" srcOrd="3" destOrd="0" parTransId="{A0C4CD2D-B30D-4B4E-896D-00F14718875E}" sibTransId="{2F80528F-8FE6-455B-9036-7D7D87BF76B0}"/>
    <dgm:cxn modelId="{FCCBD1AC-6129-4B78-A644-BE2F98FD71A0}" type="presOf" srcId="{BF3B0BBA-4682-4983-88DC-D389FCA6BB3D}" destId="{F7C65796-CB59-458C-854D-F45340A6E4FC}" srcOrd="0" destOrd="0" presId="urn:microsoft.com/office/officeart/2005/8/layout/cycle4#1"/>
    <dgm:cxn modelId="{D165C96A-D130-40E6-ADAC-94072439BAA5}" type="presOf" srcId="{A26FFCCF-AF28-485A-B92B-6D9BE3481DDF}" destId="{F5664064-96D7-46C6-AC5E-1F73B86279BF}" srcOrd="0" destOrd="0" presId="urn:microsoft.com/office/officeart/2005/8/layout/cycle4#1"/>
    <dgm:cxn modelId="{F382CF10-0B74-42D8-8D04-939C76CEF665}" type="presOf" srcId="{D81BA18E-6B11-4B3E-A930-944A12C6FCE6}" destId="{3FBEADBB-CF27-4DFC-9CB3-97DAFE9BFA43}" srcOrd="0" destOrd="0" presId="urn:microsoft.com/office/officeart/2005/8/layout/cycle4#1"/>
    <dgm:cxn modelId="{38D3E403-7082-4E0D-AE37-D8E229358550}" srcId="{BF3B0BBA-4682-4983-88DC-D389FCA6BB3D}" destId="{5A8A774B-1AF1-49BF-9EE8-8CDF6B34C9F5}" srcOrd="0" destOrd="0" parTransId="{A65AEF4F-2A14-40C2-98CB-0FDF54A979AC}" sibTransId="{F1A43D62-0882-41EB-952F-01ED0D312043}"/>
    <dgm:cxn modelId="{F89E8F57-E37F-42A2-8019-2704784FDC39}" type="presOf" srcId="{B80C8152-C6B9-489D-8FD8-23A61191A90F}" destId="{EAA03BD8-FBFF-47A8-AE31-9A6AB7B5E2F6}" srcOrd="0" destOrd="0" presId="urn:microsoft.com/office/officeart/2005/8/layout/cycle4#1"/>
    <dgm:cxn modelId="{66725DF2-8AF4-4C95-ABF0-125C7F6F0E2C}" type="presOf" srcId="{5A8A774B-1AF1-49BF-9EE8-8CDF6B34C9F5}" destId="{137AE525-1546-481E-AEA1-7B8A0E6813F4}" srcOrd="0" destOrd="0" presId="urn:microsoft.com/office/officeart/2005/8/layout/cycle4#1"/>
    <dgm:cxn modelId="{C9A7AF7F-32DF-4B29-B3E5-9E4ECF6B6269}" srcId="{BF3B0BBA-4682-4983-88DC-D389FCA6BB3D}" destId="{B80C8152-C6B9-489D-8FD8-23A61191A90F}" srcOrd="1" destOrd="0" parTransId="{B9D08E45-E846-43EA-9497-6F8F3BD3F4AB}" sibTransId="{9DC36D90-8743-4170-BB65-80F203D37534}"/>
    <dgm:cxn modelId="{754A1E63-D5D1-4011-9CA7-A3D48F48C293}" type="presParOf" srcId="{F7C65796-CB59-458C-854D-F45340A6E4FC}" destId="{6FBB181F-8C2A-47B1-9C1A-FD994D9BBAD7}" srcOrd="0" destOrd="0" presId="urn:microsoft.com/office/officeart/2005/8/layout/cycle4#1"/>
    <dgm:cxn modelId="{612C5908-4256-4B71-832A-E8768BCA54AE}" type="presParOf" srcId="{6FBB181F-8C2A-47B1-9C1A-FD994D9BBAD7}" destId="{DCB50516-732D-4407-96CB-7378E72E375D}" srcOrd="0" destOrd="0" presId="urn:microsoft.com/office/officeart/2005/8/layout/cycle4#1"/>
    <dgm:cxn modelId="{A972B7DA-27D6-497F-9EF0-3F00ECF39164}" type="presParOf" srcId="{F7C65796-CB59-458C-854D-F45340A6E4FC}" destId="{25961719-5BE3-4653-840F-9B358A4A1931}" srcOrd="1" destOrd="0" presId="urn:microsoft.com/office/officeart/2005/8/layout/cycle4#1"/>
    <dgm:cxn modelId="{1E31423A-2504-4035-A465-BE61516ED8A5}" type="presParOf" srcId="{25961719-5BE3-4653-840F-9B358A4A1931}" destId="{137AE525-1546-481E-AEA1-7B8A0E6813F4}" srcOrd="0" destOrd="0" presId="urn:microsoft.com/office/officeart/2005/8/layout/cycle4#1"/>
    <dgm:cxn modelId="{6E761F51-6FC0-4CB1-A509-7D488FD9102D}" type="presParOf" srcId="{25961719-5BE3-4653-840F-9B358A4A1931}" destId="{EAA03BD8-FBFF-47A8-AE31-9A6AB7B5E2F6}" srcOrd="1" destOrd="0" presId="urn:microsoft.com/office/officeart/2005/8/layout/cycle4#1"/>
    <dgm:cxn modelId="{1272533E-546D-4621-988D-8F219D6259A2}" type="presParOf" srcId="{25961719-5BE3-4653-840F-9B358A4A1931}" destId="{F5664064-96D7-46C6-AC5E-1F73B86279BF}" srcOrd="2" destOrd="0" presId="urn:microsoft.com/office/officeart/2005/8/layout/cycle4#1"/>
    <dgm:cxn modelId="{CBE8E284-578A-4B20-8B08-348629F7FB32}" type="presParOf" srcId="{25961719-5BE3-4653-840F-9B358A4A1931}" destId="{3FBEADBB-CF27-4DFC-9CB3-97DAFE9BFA43}" srcOrd="3" destOrd="0" presId="urn:microsoft.com/office/officeart/2005/8/layout/cycle4#1"/>
    <dgm:cxn modelId="{28F77678-A6AF-4D9E-9719-04168D01992D}" type="presParOf" srcId="{25961719-5BE3-4653-840F-9B358A4A1931}" destId="{14F8A2EB-7CC2-4252-BC2B-90DA438B54EB}" srcOrd="4" destOrd="0" presId="urn:microsoft.com/office/officeart/2005/8/layout/cycle4#1"/>
    <dgm:cxn modelId="{75C0572F-EAA2-4ADE-8222-1E17F979F71E}" type="presParOf" srcId="{F7C65796-CB59-458C-854D-F45340A6E4FC}" destId="{4EF2B7D0-95F0-419E-A3D2-0295571777DA}" srcOrd="2" destOrd="0" presId="urn:microsoft.com/office/officeart/2005/8/layout/cycle4#1"/>
    <dgm:cxn modelId="{6B03E105-C767-4541-9A65-BE599109BE19}" type="presParOf" srcId="{F7C65796-CB59-458C-854D-F45340A6E4FC}" destId="{713274ED-CF7E-4F91-9CAB-3B4B7CAC56C9}" srcOrd="3" destOrd="0" presId="urn:microsoft.com/office/officeart/2005/8/layout/cycle4#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F4566DC-6143-094E-94F7-9F13FFC607E7}" type="doc">
      <dgm:prSet loTypeId="urn:microsoft.com/office/officeart/2005/8/layout/default#2" loCatId="" qsTypeId="urn:microsoft.com/office/officeart/2005/8/quickstyle/simple4" qsCatId="simple" csTypeId="urn:microsoft.com/office/officeart/2005/8/colors/accent1_2" csCatId="accent1" phldr="1"/>
      <dgm:spPr/>
      <dgm:t>
        <a:bodyPr/>
        <a:lstStyle/>
        <a:p>
          <a:endParaRPr lang="en-US"/>
        </a:p>
      </dgm:t>
    </dgm:pt>
    <dgm:pt modelId="{DDECEDA7-92BB-BB49-B715-1EDAE34A85B8}">
      <dgm:prSet custT="1"/>
      <dgm:spPr/>
      <dgm:t>
        <a:bodyPr/>
        <a:lstStyle/>
        <a:p>
          <a:pPr rtl="0"/>
          <a:r>
            <a:rPr lang="en-US" sz="2000" dirty="0" smtClean="0"/>
            <a:t>Under the age of 31 as of June 15, 2012</a:t>
          </a:r>
          <a:endParaRPr lang="en-US" sz="2000" dirty="0"/>
        </a:p>
      </dgm:t>
    </dgm:pt>
    <dgm:pt modelId="{4A80A480-D267-F64A-994A-D4DA7757C8FC}" type="parTrans" cxnId="{458A5C2D-CE38-754C-AB2D-0E47BE791800}">
      <dgm:prSet/>
      <dgm:spPr/>
      <dgm:t>
        <a:bodyPr/>
        <a:lstStyle/>
        <a:p>
          <a:endParaRPr lang="en-US"/>
        </a:p>
      </dgm:t>
    </dgm:pt>
    <dgm:pt modelId="{E07C50F8-6E35-A549-9951-0E400CBC936D}" type="sibTrans" cxnId="{458A5C2D-CE38-754C-AB2D-0E47BE791800}">
      <dgm:prSet/>
      <dgm:spPr/>
      <dgm:t>
        <a:bodyPr/>
        <a:lstStyle/>
        <a:p>
          <a:endParaRPr lang="en-US"/>
        </a:p>
      </dgm:t>
    </dgm:pt>
    <dgm:pt modelId="{4BC265CB-B759-D247-8B33-BBA139DF500F}">
      <dgm:prSet custT="1"/>
      <dgm:spPr/>
      <dgm:t>
        <a:bodyPr/>
        <a:lstStyle/>
        <a:p>
          <a:pPr rtl="0"/>
          <a:r>
            <a:rPr lang="en-US" sz="2000" dirty="0" smtClean="0"/>
            <a:t>Came to the United States before reaching 16th birthday</a:t>
          </a:r>
          <a:endParaRPr lang="en-US" sz="2000" dirty="0"/>
        </a:p>
      </dgm:t>
    </dgm:pt>
    <dgm:pt modelId="{5E775001-81AB-354C-9886-3113057A9892}" type="parTrans" cxnId="{CDA144CA-F66A-7343-B3E7-20F375BA6C49}">
      <dgm:prSet/>
      <dgm:spPr/>
      <dgm:t>
        <a:bodyPr/>
        <a:lstStyle/>
        <a:p>
          <a:endParaRPr lang="en-US"/>
        </a:p>
      </dgm:t>
    </dgm:pt>
    <dgm:pt modelId="{949AE74D-9DF2-F444-A9CF-AAA47D640E42}" type="sibTrans" cxnId="{CDA144CA-F66A-7343-B3E7-20F375BA6C49}">
      <dgm:prSet/>
      <dgm:spPr/>
      <dgm:t>
        <a:bodyPr/>
        <a:lstStyle/>
        <a:p>
          <a:endParaRPr lang="en-US"/>
        </a:p>
      </dgm:t>
    </dgm:pt>
    <dgm:pt modelId="{353E1FFE-4A2B-DA4D-9A50-319E14175302}">
      <dgm:prSet custT="1"/>
      <dgm:spPr/>
      <dgm:t>
        <a:bodyPr/>
        <a:lstStyle/>
        <a:p>
          <a:pPr rtl="0"/>
          <a:r>
            <a:rPr lang="en-US" sz="2000" dirty="0" smtClean="0"/>
            <a:t>Have continuously resided in the United States since June 15, 2007, up to the present time</a:t>
          </a:r>
          <a:endParaRPr lang="en-US" sz="2000" dirty="0"/>
        </a:p>
      </dgm:t>
    </dgm:pt>
    <dgm:pt modelId="{A9F66118-81A8-7D49-9718-4128842E8F0D}" type="parTrans" cxnId="{680C939E-A1BB-F342-9AE7-E6B93F13A5E6}">
      <dgm:prSet/>
      <dgm:spPr/>
      <dgm:t>
        <a:bodyPr/>
        <a:lstStyle/>
        <a:p>
          <a:endParaRPr lang="en-US"/>
        </a:p>
      </dgm:t>
    </dgm:pt>
    <dgm:pt modelId="{B9845F1A-911F-3441-BEAF-A3EB91A470FC}" type="sibTrans" cxnId="{680C939E-A1BB-F342-9AE7-E6B93F13A5E6}">
      <dgm:prSet/>
      <dgm:spPr/>
      <dgm:t>
        <a:bodyPr/>
        <a:lstStyle/>
        <a:p>
          <a:endParaRPr lang="en-US"/>
        </a:p>
      </dgm:t>
    </dgm:pt>
    <dgm:pt modelId="{1B0E2DFD-D314-0446-ABFD-6583E2EFCA06}">
      <dgm:prSet custT="1"/>
      <dgm:spPr/>
      <dgm:t>
        <a:bodyPr/>
        <a:lstStyle/>
        <a:p>
          <a:pPr rtl="0"/>
          <a:r>
            <a:rPr lang="en-US" sz="1600" dirty="0" smtClean="0"/>
            <a:t>Were physically present in the United States on June 15, 2012, and at the time of making request for consideration of deferred action with USCIS</a:t>
          </a:r>
          <a:endParaRPr lang="en-US" sz="1600" dirty="0"/>
        </a:p>
      </dgm:t>
    </dgm:pt>
    <dgm:pt modelId="{5B350B6A-B1C6-9F46-B76F-84F7F56C6A7A}" type="parTrans" cxnId="{493F19A9-7652-C748-9BA0-1FCA6829DDEE}">
      <dgm:prSet/>
      <dgm:spPr/>
      <dgm:t>
        <a:bodyPr/>
        <a:lstStyle/>
        <a:p>
          <a:endParaRPr lang="en-US"/>
        </a:p>
      </dgm:t>
    </dgm:pt>
    <dgm:pt modelId="{4C692F45-2F45-6144-BEEA-7DF9E206D112}" type="sibTrans" cxnId="{493F19A9-7652-C748-9BA0-1FCA6829DDEE}">
      <dgm:prSet/>
      <dgm:spPr/>
      <dgm:t>
        <a:bodyPr/>
        <a:lstStyle/>
        <a:p>
          <a:endParaRPr lang="en-US"/>
        </a:p>
      </dgm:t>
    </dgm:pt>
    <dgm:pt modelId="{5B9E57C1-DB4D-B74D-BDEB-2109497B3DD9}">
      <dgm:prSet custT="1"/>
      <dgm:spPr/>
      <dgm:t>
        <a:bodyPr/>
        <a:lstStyle/>
        <a:p>
          <a:pPr rtl="0"/>
          <a:r>
            <a:rPr lang="en-US" sz="1600" dirty="0" smtClean="0"/>
            <a:t>Entered without inspection before June 15, 2012, or your lawful immigration status expired as of June 15, 2012</a:t>
          </a:r>
          <a:endParaRPr lang="en-US" sz="1600" dirty="0"/>
        </a:p>
      </dgm:t>
    </dgm:pt>
    <dgm:pt modelId="{85D2A6AB-FB11-1E46-A1CF-6158BD3F92E5}" type="parTrans" cxnId="{34783E46-E61C-124F-8DFA-BDA972B86766}">
      <dgm:prSet/>
      <dgm:spPr/>
      <dgm:t>
        <a:bodyPr/>
        <a:lstStyle/>
        <a:p>
          <a:endParaRPr lang="en-US"/>
        </a:p>
      </dgm:t>
    </dgm:pt>
    <dgm:pt modelId="{B47CE16A-EECC-E346-9128-3433395D8B6E}" type="sibTrans" cxnId="{34783E46-E61C-124F-8DFA-BDA972B86766}">
      <dgm:prSet/>
      <dgm:spPr/>
      <dgm:t>
        <a:bodyPr/>
        <a:lstStyle/>
        <a:p>
          <a:endParaRPr lang="en-US"/>
        </a:p>
      </dgm:t>
    </dgm:pt>
    <dgm:pt modelId="{84D7BE6D-014E-824F-B3F0-4A2A0809DEE8}">
      <dgm:prSet custT="1"/>
      <dgm:spPr/>
      <dgm:t>
        <a:bodyPr/>
        <a:lstStyle/>
        <a:p>
          <a:pPr rtl="0"/>
          <a:r>
            <a:rPr lang="en-US" sz="1200" dirty="0" smtClean="0"/>
            <a:t>Are currently in school, have graduated or obtained a certificate of completion from high school, have obtained a general education development (GED) certificate, or are an honorably discharged veteran of the Coast Guard or Armed Forces of the United States   AND</a:t>
          </a:r>
          <a:endParaRPr lang="en-US" sz="1200" dirty="0"/>
        </a:p>
      </dgm:t>
    </dgm:pt>
    <dgm:pt modelId="{92B9AE2E-94FA-1241-9073-9A9780978A0E}" type="parTrans" cxnId="{F83E9EBD-75E8-DD4A-AC09-9463E204980E}">
      <dgm:prSet/>
      <dgm:spPr/>
      <dgm:t>
        <a:bodyPr/>
        <a:lstStyle/>
        <a:p>
          <a:endParaRPr lang="en-US"/>
        </a:p>
      </dgm:t>
    </dgm:pt>
    <dgm:pt modelId="{4D00F1F1-9190-A541-9753-3A070DEF1E68}" type="sibTrans" cxnId="{F83E9EBD-75E8-DD4A-AC09-9463E204980E}">
      <dgm:prSet/>
      <dgm:spPr/>
      <dgm:t>
        <a:bodyPr/>
        <a:lstStyle/>
        <a:p>
          <a:endParaRPr lang="en-US"/>
        </a:p>
      </dgm:t>
    </dgm:pt>
    <dgm:pt modelId="{9DAD7170-AE59-9D4E-AEF0-107EFEC29B19}">
      <dgm:prSet custT="1"/>
      <dgm:spPr/>
      <dgm:t>
        <a:bodyPr/>
        <a:lstStyle/>
        <a:p>
          <a:pPr rtl="0"/>
          <a:r>
            <a:rPr lang="en-US" sz="1600" dirty="0" smtClean="0"/>
            <a:t>Have not been convicted of a felony, significant misdemeanor, three or more other misdemeanors, and do not otherwise pose a threat to national security or public safety</a:t>
          </a:r>
          <a:endParaRPr lang="en-US" sz="1600" dirty="0"/>
        </a:p>
      </dgm:t>
    </dgm:pt>
    <dgm:pt modelId="{AF745972-E760-C846-8F81-8A5DF6FCFABF}" type="parTrans" cxnId="{919C0ADC-4D52-924C-9F0F-E40095EDB6E7}">
      <dgm:prSet/>
      <dgm:spPr/>
      <dgm:t>
        <a:bodyPr/>
        <a:lstStyle/>
        <a:p>
          <a:endParaRPr lang="en-US"/>
        </a:p>
      </dgm:t>
    </dgm:pt>
    <dgm:pt modelId="{FBAE49F1-5376-0F46-88E7-7E7BDD455884}" type="sibTrans" cxnId="{919C0ADC-4D52-924C-9F0F-E40095EDB6E7}">
      <dgm:prSet/>
      <dgm:spPr/>
      <dgm:t>
        <a:bodyPr/>
        <a:lstStyle/>
        <a:p>
          <a:endParaRPr lang="en-US"/>
        </a:p>
      </dgm:t>
    </dgm:pt>
    <dgm:pt modelId="{E0FC2F67-A503-7740-BD5F-628B373B5679}" type="pres">
      <dgm:prSet presAssocID="{0F4566DC-6143-094E-94F7-9F13FFC607E7}" presName="diagram" presStyleCnt="0">
        <dgm:presLayoutVars>
          <dgm:dir/>
          <dgm:resizeHandles val="exact"/>
        </dgm:presLayoutVars>
      </dgm:prSet>
      <dgm:spPr/>
      <dgm:t>
        <a:bodyPr/>
        <a:lstStyle/>
        <a:p>
          <a:endParaRPr lang="en-US"/>
        </a:p>
      </dgm:t>
    </dgm:pt>
    <dgm:pt modelId="{7DD40125-F315-7A46-A2BE-E34CA69A306E}" type="pres">
      <dgm:prSet presAssocID="{DDECEDA7-92BB-BB49-B715-1EDAE34A85B8}" presName="node" presStyleLbl="node1" presStyleIdx="0" presStyleCnt="7">
        <dgm:presLayoutVars>
          <dgm:bulletEnabled val="1"/>
        </dgm:presLayoutVars>
      </dgm:prSet>
      <dgm:spPr/>
      <dgm:t>
        <a:bodyPr/>
        <a:lstStyle/>
        <a:p>
          <a:endParaRPr lang="en-US"/>
        </a:p>
      </dgm:t>
    </dgm:pt>
    <dgm:pt modelId="{74DF7CE5-46B9-DC44-A035-CE1AC2DF8424}" type="pres">
      <dgm:prSet presAssocID="{E07C50F8-6E35-A549-9951-0E400CBC936D}" presName="sibTrans" presStyleCnt="0"/>
      <dgm:spPr/>
    </dgm:pt>
    <dgm:pt modelId="{C2B2A0B8-31E4-DB48-A508-CCBBFD51110F}" type="pres">
      <dgm:prSet presAssocID="{4BC265CB-B759-D247-8B33-BBA139DF500F}" presName="node" presStyleLbl="node1" presStyleIdx="1" presStyleCnt="7" custLinFactNeighborX="483" custLinFactNeighborY="1889">
        <dgm:presLayoutVars>
          <dgm:bulletEnabled val="1"/>
        </dgm:presLayoutVars>
      </dgm:prSet>
      <dgm:spPr/>
      <dgm:t>
        <a:bodyPr/>
        <a:lstStyle/>
        <a:p>
          <a:endParaRPr lang="en-US"/>
        </a:p>
      </dgm:t>
    </dgm:pt>
    <dgm:pt modelId="{12AA3336-E759-9646-916A-979762F8630E}" type="pres">
      <dgm:prSet presAssocID="{949AE74D-9DF2-F444-A9CF-AAA47D640E42}" presName="sibTrans" presStyleCnt="0"/>
      <dgm:spPr/>
    </dgm:pt>
    <dgm:pt modelId="{318FDE6E-5B96-EF47-86E5-2C033636E12D}" type="pres">
      <dgm:prSet presAssocID="{353E1FFE-4A2B-DA4D-9A50-319E14175302}" presName="node" presStyleLbl="node1" presStyleIdx="2" presStyleCnt="7">
        <dgm:presLayoutVars>
          <dgm:bulletEnabled val="1"/>
        </dgm:presLayoutVars>
      </dgm:prSet>
      <dgm:spPr/>
      <dgm:t>
        <a:bodyPr/>
        <a:lstStyle/>
        <a:p>
          <a:endParaRPr lang="en-US"/>
        </a:p>
      </dgm:t>
    </dgm:pt>
    <dgm:pt modelId="{0F086373-F36B-EF4A-9DFB-C6BEADFD4C18}" type="pres">
      <dgm:prSet presAssocID="{B9845F1A-911F-3441-BEAF-A3EB91A470FC}" presName="sibTrans" presStyleCnt="0"/>
      <dgm:spPr/>
    </dgm:pt>
    <dgm:pt modelId="{5003A8DC-0357-8B44-B500-9F4F561A1542}" type="pres">
      <dgm:prSet presAssocID="{1B0E2DFD-D314-0446-ABFD-6583E2EFCA06}" presName="node" presStyleLbl="node1" presStyleIdx="3" presStyleCnt="7">
        <dgm:presLayoutVars>
          <dgm:bulletEnabled val="1"/>
        </dgm:presLayoutVars>
      </dgm:prSet>
      <dgm:spPr/>
      <dgm:t>
        <a:bodyPr/>
        <a:lstStyle/>
        <a:p>
          <a:endParaRPr lang="en-US"/>
        </a:p>
      </dgm:t>
    </dgm:pt>
    <dgm:pt modelId="{823677E4-116A-D648-8047-3ECB1CC9F929}" type="pres">
      <dgm:prSet presAssocID="{4C692F45-2F45-6144-BEEA-7DF9E206D112}" presName="sibTrans" presStyleCnt="0"/>
      <dgm:spPr/>
    </dgm:pt>
    <dgm:pt modelId="{F144F3B1-CDCD-2D48-9A94-1F578EF97FBC}" type="pres">
      <dgm:prSet presAssocID="{5B9E57C1-DB4D-B74D-BDEB-2109497B3DD9}" presName="node" presStyleLbl="node1" presStyleIdx="4" presStyleCnt="7">
        <dgm:presLayoutVars>
          <dgm:bulletEnabled val="1"/>
        </dgm:presLayoutVars>
      </dgm:prSet>
      <dgm:spPr/>
      <dgm:t>
        <a:bodyPr/>
        <a:lstStyle/>
        <a:p>
          <a:endParaRPr lang="en-US"/>
        </a:p>
      </dgm:t>
    </dgm:pt>
    <dgm:pt modelId="{5F55EA23-CAB8-4E4B-9FAB-20F4119A6A9A}" type="pres">
      <dgm:prSet presAssocID="{B47CE16A-EECC-E346-9128-3433395D8B6E}" presName="sibTrans" presStyleCnt="0"/>
      <dgm:spPr/>
    </dgm:pt>
    <dgm:pt modelId="{62651157-5E23-EF4E-8295-8CAAB3F87606}" type="pres">
      <dgm:prSet presAssocID="{84D7BE6D-014E-824F-B3F0-4A2A0809DEE8}" presName="node" presStyleLbl="node1" presStyleIdx="5" presStyleCnt="7">
        <dgm:presLayoutVars>
          <dgm:bulletEnabled val="1"/>
        </dgm:presLayoutVars>
      </dgm:prSet>
      <dgm:spPr/>
      <dgm:t>
        <a:bodyPr/>
        <a:lstStyle/>
        <a:p>
          <a:endParaRPr lang="en-US"/>
        </a:p>
      </dgm:t>
    </dgm:pt>
    <dgm:pt modelId="{D07D0E40-7470-AE49-A537-E1DB310B3150}" type="pres">
      <dgm:prSet presAssocID="{4D00F1F1-9190-A541-9753-3A070DEF1E68}" presName="sibTrans" presStyleCnt="0"/>
      <dgm:spPr/>
    </dgm:pt>
    <dgm:pt modelId="{F408941F-750D-BB44-BE9D-E6897613D58F}" type="pres">
      <dgm:prSet presAssocID="{9DAD7170-AE59-9D4E-AEF0-107EFEC29B19}" presName="node" presStyleLbl="node1" presStyleIdx="6" presStyleCnt="7">
        <dgm:presLayoutVars>
          <dgm:bulletEnabled val="1"/>
        </dgm:presLayoutVars>
      </dgm:prSet>
      <dgm:spPr/>
      <dgm:t>
        <a:bodyPr/>
        <a:lstStyle/>
        <a:p>
          <a:endParaRPr lang="en-US"/>
        </a:p>
      </dgm:t>
    </dgm:pt>
  </dgm:ptLst>
  <dgm:cxnLst>
    <dgm:cxn modelId="{808D4035-DDA7-8B41-A44D-488DAA63C48D}" type="presOf" srcId="{84D7BE6D-014E-824F-B3F0-4A2A0809DEE8}" destId="{62651157-5E23-EF4E-8295-8CAAB3F87606}" srcOrd="0" destOrd="0" presId="urn:microsoft.com/office/officeart/2005/8/layout/default#2"/>
    <dgm:cxn modelId="{458A5C2D-CE38-754C-AB2D-0E47BE791800}" srcId="{0F4566DC-6143-094E-94F7-9F13FFC607E7}" destId="{DDECEDA7-92BB-BB49-B715-1EDAE34A85B8}" srcOrd="0" destOrd="0" parTransId="{4A80A480-D267-F64A-994A-D4DA7757C8FC}" sibTransId="{E07C50F8-6E35-A549-9951-0E400CBC936D}"/>
    <dgm:cxn modelId="{493F19A9-7652-C748-9BA0-1FCA6829DDEE}" srcId="{0F4566DC-6143-094E-94F7-9F13FFC607E7}" destId="{1B0E2DFD-D314-0446-ABFD-6583E2EFCA06}" srcOrd="3" destOrd="0" parTransId="{5B350B6A-B1C6-9F46-B76F-84F7F56C6A7A}" sibTransId="{4C692F45-2F45-6144-BEEA-7DF9E206D112}"/>
    <dgm:cxn modelId="{EF4D8F70-6EDC-6340-BDD7-3AA3CBDC0FFC}" type="presOf" srcId="{4BC265CB-B759-D247-8B33-BBA139DF500F}" destId="{C2B2A0B8-31E4-DB48-A508-CCBBFD51110F}" srcOrd="0" destOrd="0" presId="urn:microsoft.com/office/officeart/2005/8/layout/default#2"/>
    <dgm:cxn modelId="{F83E9EBD-75E8-DD4A-AC09-9463E204980E}" srcId="{0F4566DC-6143-094E-94F7-9F13FFC607E7}" destId="{84D7BE6D-014E-824F-B3F0-4A2A0809DEE8}" srcOrd="5" destOrd="0" parTransId="{92B9AE2E-94FA-1241-9073-9A9780978A0E}" sibTransId="{4D00F1F1-9190-A541-9753-3A070DEF1E68}"/>
    <dgm:cxn modelId="{919C0ADC-4D52-924C-9F0F-E40095EDB6E7}" srcId="{0F4566DC-6143-094E-94F7-9F13FFC607E7}" destId="{9DAD7170-AE59-9D4E-AEF0-107EFEC29B19}" srcOrd="6" destOrd="0" parTransId="{AF745972-E760-C846-8F81-8A5DF6FCFABF}" sibTransId="{FBAE49F1-5376-0F46-88E7-7E7BDD455884}"/>
    <dgm:cxn modelId="{856130FB-C391-1947-873B-EFB603022D17}" type="presOf" srcId="{353E1FFE-4A2B-DA4D-9A50-319E14175302}" destId="{318FDE6E-5B96-EF47-86E5-2C033636E12D}" srcOrd="0" destOrd="0" presId="urn:microsoft.com/office/officeart/2005/8/layout/default#2"/>
    <dgm:cxn modelId="{CDA144CA-F66A-7343-B3E7-20F375BA6C49}" srcId="{0F4566DC-6143-094E-94F7-9F13FFC607E7}" destId="{4BC265CB-B759-D247-8B33-BBA139DF500F}" srcOrd="1" destOrd="0" parTransId="{5E775001-81AB-354C-9886-3113057A9892}" sibTransId="{949AE74D-9DF2-F444-A9CF-AAA47D640E42}"/>
    <dgm:cxn modelId="{EE1E00B3-889E-C941-89E6-62B6FC353FA0}" type="presOf" srcId="{9DAD7170-AE59-9D4E-AEF0-107EFEC29B19}" destId="{F408941F-750D-BB44-BE9D-E6897613D58F}" srcOrd="0" destOrd="0" presId="urn:microsoft.com/office/officeart/2005/8/layout/default#2"/>
    <dgm:cxn modelId="{73280C11-6EE9-5445-8DFB-F343DADA4D83}" type="presOf" srcId="{0F4566DC-6143-094E-94F7-9F13FFC607E7}" destId="{E0FC2F67-A503-7740-BD5F-628B373B5679}" srcOrd="0" destOrd="0" presId="urn:microsoft.com/office/officeart/2005/8/layout/default#2"/>
    <dgm:cxn modelId="{9BDB201B-AC7D-7B49-82F3-B05874412F0A}" type="presOf" srcId="{1B0E2DFD-D314-0446-ABFD-6583E2EFCA06}" destId="{5003A8DC-0357-8B44-B500-9F4F561A1542}" srcOrd="0" destOrd="0" presId="urn:microsoft.com/office/officeart/2005/8/layout/default#2"/>
    <dgm:cxn modelId="{1D15A02A-4234-754E-AFFF-8DE12E0157B1}" type="presOf" srcId="{DDECEDA7-92BB-BB49-B715-1EDAE34A85B8}" destId="{7DD40125-F315-7A46-A2BE-E34CA69A306E}" srcOrd="0" destOrd="0" presId="urn:microsoft.com/office/officeart/2005/8/layout/default#2"/>
    <dgm:cxn modelId="{680C939E-A1BB-F342-9AE7-E6B93F13A5E6}" srcId="{0F4566DC-6143-094E-94F7-9F13FFC607E7}" destId="{353E1FFE-4A2B-DA4D-9A50-319E14175302}" srcOrd="2" destOrd="0" parTransId="{A9F66118-81A8-7D49-9718-4128842E8F0D}" sibTransId="{B9845F1A-911F-3441-BEAF-A3EB91A470FC}"/>
    <dgm:cxn modelId="{34783E46-E61C-124F-8DFA-BDA972B86766}" srcId="{0F4566DC-6143-094E-94F7-9F13FFC607E7}" destId="{5B9E57C1-DB4D-B74D-BDEB-2109497B3DD9}" srcOrd="4" destOrd="0" parTransId="{85D2A6AB-FB11-1E46-A1CF-6158BD3F92E5}" sibTransId="{B47CE16A-EECC-E346-9128-3433395D8B6E}"/>
    <dgm:cxn modelId="{24F379AF-D1E9-A84E-A159-ED1A271187A2}" type="presOf" srcId="{5B9E57C1-DB4D-B74D-BDEB-2109497B3DD9}" destId="{F144F3B1-CDCD-2D48-9A94-1F578EF97FBC}" srcOrd="0" destOrd="0" presId="urn:microsoft.com/office/officeart/2005/8/layout/default#2"/>
    <dgm:cxn modelId="{F7A69AC4-4E0A-8A44-AE69-176BA0549EE5}" type="presParOf" srcId="{E0FC2F67-A503-7740-BD5F-628B373B5679}" destId="{7DD40125-F315-7A46-A2BE-E34CA69A306E}" srcOrd="0" destOrd="0" presId="urn:microsoft.com/office/officeart/2005/8/layout/default#2"/>
    <dgm:cxn modelId="{C2653637-9BEA-5546-8710-8EA1550D2CBB}" type="presParOf" srcId="{E0FC2F67-A503-7740-BD5F-628B373B5679}" destId="{74DF7CE5-46B9-DC44-A035-CE1AC2DF8424}" srcOrd="1" destOrd="0" presId="urn:microsoft.com/office/officeart/2005/8/layout/default#2"/>
    <dgm:cxn modelId="{5C940F75-343D-8849-A250-42F3F3551E09}" type="presParOf" srcId="{E0FC2F67-A503-7740-BD5F-628B373B5679}" destId="{C2B2A0B8-31E4-DB48-A508-CCBBFD51110F}" srcOrd="2" destOrd="0" presId="urn:microsoft.com/office/officeart/2005/8/layout/default#2"/>
    <dgm:cxn modelId="{B0DB718A-3AE1-C14F-97F8-A0C8D21F9AF0}" type="presParOf" srcId="{E0FC2F67-A503-7740-BD5F-628B373B5679}" destId="{12AA3336-E759-9646-916A-979762F8630E}" srcOrd="3" destOrd="0" presId="urn:microsoft.com/office/officeart/2005/8/layout/default#2"/>
    <dgm:cxn modelId="{6941C9F6-6536-BA49-A272-482521A7A8D0}" type="presParOf" srcId="{E0FC2F67-A503-7740-BD5F-628B373B5679}" destId="{318FDE6E-5B96-EF47-86E5-2C033636E12D}" srcOrd="4" destOrd="0" presId="urn:microsoft.com/office/officeart/2005/8/layout/default#2"/>
    <dgm:cxn modelId="{DD6B73C7-D0E4-AC4D-90AB-DBB757F713FE}" type="presParOf" srcId="{E0FC2F67-A503-7740-BD5F-628B373B5679}" destId="{0F086373-F36B-EF4A-9DFB-C6BEADFD4C18}" srcOrd="5" destOrd="0" presId="urn:microsoft.com/office/officeart/2005/8/layout/default#2"/>
    <dgm:cxn modelId="{9AD3C9B7-F0E6-B64F-A11D-725F38C3BB9D}" type="presParOf" srcId="{E0FC2F67-A503-7740-BD5F-628B373B5679}" destId="{5003A8DC-0357-8B44-B500-9F4F561A1542}" srcOrd="6" destOrd="0" presId="urn:microsoft.com/office/officeart/2005/8/layout/default#2"/>
    <dgm:cxn modelId="{74A814FE-4B52-CA4F-8376-C9CF2A47F3D9}" type="presParOf" srcId="{E0FC2F67-A503-7740-BD5F-628B373B5679}" destId="{823677E4-116A-D648-8047-3ECB1CC9F929}" srcOrd="7" destOrd="0" presId="urn:microsoft.com/office/officeart/2005/8/layout/default#2"/>
    <dgm:cxn modelId="{45B0A2D9-D4EC-B746-851D-AAFC0C5C1B08}" type="presParOf" srcId="{E0FC2F67-A503-7740-BD5F-628B373B5679}" destId="{F144F3B1-CDCD-2D48-9A94-1F578EF97FBC}" srcOrd="8" destOrd="0" presId="urn:microsoft.com/office/officeart/2005/8/layout/default#2"/>
    <dgm:cxn modelId="{70C871CF-3DAC-B940-8A0D-1C7F8D6503C8}" type="presParOf" srcId="{E0FC2F67-A503-7740-BD5F-628B373B5679}" destId="{5F55EA23-CAB8-4E4B-9FAB-20F4119A6A9A}" srcOrd="9" destOrd="0" presId="urn:microsoft.com/office/officeart/2005/8/layout/default#2"/>
    <dgm:cxn modelId="{AB7835A5-1C04-D945-B303-A5FCE316F967}" type="presParOf" srcId="{E0FC2F67-A503-7740-BD5F-628B373B5679}" destId="{62651157-5E23-EF4E-8295-8CAAB3F87606}" srcOrd="10" destOrd="0" presId="urn:microsoft.com/office/officeart/2005/8/layout/default#2"/>
    <dgm:cxn modelId="{768E9262-1212-6643-A982-85144EEB3E2D}" type="presParOf" srcId="{E0FC2F67-A503-7740-BD5F-628B373B5679}" destId="{D07D0E40-7470-AE49-A537-E1DB310B3150}" srcOrd="11" destOrd="0" presId="urn:microsoft.com/office/officeart/2005/8/layout/default#2"/>
    <dgm:cxn modelId="{84A5963C-E44F-E94B-A514-6BE9425261E4}" type="presParOf" srcId="{E0FC2F67-A503-7740-BD5F-628B373B5679}" destId="{F408941F-750D-BB44-BE9D-E6897613D58F}" srcOrd="12" destOrd="0" presId="urn:microsoft.com/office/officeart/2005/8/layout/defaul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18F7A8F-0C5E-4182-BD15-E1C2C7E15603}"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US"/>
        </a:p>
      </dgm:t>
    </dgm:pt>
    <dgm:pt modelId="{1B462ADC-C6D4-479B-A588-D213C2B038BE}">
      <dgm:prSet phldrT="[Text]"/>
      <dgm:spPr/>
      <dgm:t>
        <a:bodyPr/>
        <a:lstStyle/>
        <a:p>
          <a:r>
            <a:rPr lang="en-US" dirty="0" smtClean="0"/>
            <a:t>Past persecution</a:t>
          </a:r>
        </a:p>
        <a:p>
          <a:endParaRPr lang="en-US" dirty="0"/>
        </a:p>
      </dgm:t>
    </dgm:pt>
    <dgm:pt modelId="{19D8F710-5334-45B4-BBCB-19F18074AA59}" type="parTrans" cxnId="{A7922458-8B98-428D-BC4F-CA6B5184A73D}">
      <dgm:prSet/>
      <dgm:spPr/>
      <dgm:t>
        <a:bodyPr/>
        <a:lstStyle/>
        <a:p>
          <a:endParaRPr lang="en-US"/>
        </a:p>
      </dgm:t>
    </dgm:pt>
    <dgm:pt modelId="{6B1DE044-EDD9-47C9-B34E-515194A9763F}" type="sibTrans" cxnId="{A7922458-8B98-428D-BC4F-CA6B5184A73D}">
      <dgm:prSet/>
      <dgm:spPr/>
      <dgm:t>
        <a:bodyPr/>
        <a:lstStyle/>
        <a:p>
          <a:endParaRPr lang="en-US"/>
        </a:p>
      </dgm:t>
    </dgm:pt>
    <dgm:pt modelId="{E8E5A0E0-C3DD-4DAF-8C0F-C2C84B2C1B50}">
      <dgm:prSet phldrT="[Text]"/>
      <dgm:spPr/>
      <dgm:t>
        <a:bodyPr/>
        <a:lstStyle/>
        <a:p>
          <a:r>
            <a:rPr lang="en-US" dirty="0" smtClean="0"/>
            <a:t>Well- founded fear</a:t>
          </a:r>
          <a:endParaRPr lang="en-US" dirty="0"/>
        </a:p>
      </dgm:t>
    </dgm:pt>
    <dgm:pt modelId="{34748717-B187-451B-B6D5-5F737DE8EE4B}" type="parTrans" cxnId="{1443CC80-9CC2-4030-B3D3-F68433DA2908}">
      <dgm:prSet/>
      <dgm:spPr/>
      <dgm:t>
        <a:bodyPr/>
        <a:lstStyle/>
        <a:p>
          <a:endParaRPr lang="en-US"/>
        </a:p>
      </dgm:t>
    </dgm:pt>
    <dgm:pt modelId="{9421F523-E4C5-478C-978D-51A50F89DFBE}" type="sibTrans" cxnId="{1443CC80-9CC2-4030-B3D3-F68433DA2908}">
      <dgm:prSet/>
      <dgm:spPr/>
      <dgm:t>
        <a:bodyPr/>
        <a:lstStyle/>
        <a:p>
          <a:endParaRPr lang="en-US"/>
        </a:p>
      </dgm:t>
    </dgm:pt>
    <dgm:pt modelId="{BA57ABC6-FF7A-4085-91BE-5B3567AA6AFB}">
      <dgm:prSet phldrT="[Text]"/>
      <dgm:spPr>
        <a:solidFill>
          <a:schemeClr val="accent1">
            <a:lumMod val="40000"/>
            <a:lumOff val="60000"/>
          </a:schemeClr>
        </a:solidFill>
      </dgm:spPr>
      <dgm:t>
        <a:bodyPr/>
        <a:lstStyle/>
        <a:p>
          <a:r>
            <a:rPr lang="en-US" dirty="0" smtClean="0">
              <a:solidFill>
                <a:schemeClr val="tx1"/>
              </a:solidFill>
            </a:rPr>
            <a:t>On account of </a:t>
          </a:r>
          <a:endParaRPr lang="en-US" dirty="0">
            <a:solidFill>
              <a:schemeClr val="tx1"/>
            </a:solidFill>
          </a:endParaRPr>
        </a:p>
      </dgm:t>
    </dgm:pt>
    <dgm:pt modelId="{5EB0F012-F89B-47FB-BDBC-FAA55CE2AF9C}" type="parTrans" cxnId="{50AB9796-E859-4161-A089-85DF7A90AE21}">
      <dgm:prSet/>
      <dgm:spPr/>
      <dgm:t>
        <a:bodyPr/>
        <a:lstStyle/>
        <a:p>
          <a:endParaRPr lang="en-US"/>
        </a:p>
      </dgm:t>
    </dgm:pt>
    <dgm:pt modelId="{FDC3D2E7-37D5-4A6D-9707-9A5EB8E5CD65}" type="sibTrans" cxnId="{50AB9796-E859-4161-A089-85DF7A90AE21}">
      <dgm:prSet/>
      <dgm:spPr/>
      <dgm:t>
        <a:bodyPr/>
        <a:lstStyle/>
        <a:p>
          <a:endParaRPr lang="en-US"/>
        </a:p>
      </dgm:t>
    </dgm:pt>
    <dgm:pt modelId="{DBE7C457-FC0E-4C4D-AF2E-240E6E3AB55D}" type="pres">
      <dgm:prSet presAssocID="{518F7A8F-0C5E-4182-BD15-E1C2C7E15603}" presName="diagram" presStyleCnt="0">
        <dgm:presLayoutVars>
          <dgm:dir/>
          <dgm:resizeHandles val="exact"/>
        </dgm:presLayoutVars>
      </dgm:prSet>
      <dgm:spPr/>
      <dgm:t>
        <a:bodyPr/>
        <a:lstStyle/>
        <a:p>
          <a:endParaRPr lang="en-US"/>
        </a:p>
      </dgm:t>
    </dgm:pt>
    <dgm:pt modelId="{1C4B7060-450C-4AE1-B4DA-EE5888619598}" type="pres">
      <dgm:prSet presAssocID="{1B462ADC-C6D4-479B-A588-D213C2B038BE}" presName="node" presStyleLbl="node1" presStyleIdx="0" presStyleCnt="3" custLinFactNeighborX="-16869" custLinFactNeighborY="-98926">
        <dgm:presLayoutVars>
          <dgm:bulletEnabled val="1"/>
        </dgm:presLayoutVars>
      </dgm:prSet>
      <dgm:spPr/>
      <dgm:t>
        <a:bodyPr/>
        <a:lstStyle/>
        <a:p>
          <a:endParaRPr lang="en-US"/>
        </a:p>
      </dgm:t>
    </dgm:pt>
    <dgm:pt modelId="{12A1A47C-C073-4C44-8978-84626C1C8DA6}" type="pres">
      <dgm:prSet presAssocID="{6B1DE044-EDD9-47C9-B34E-515194A9763F}" presName="sibTrans" presStyleCnt="0"/>
      <dgm:spPr/>
    </dgm:pt>
    <dgm:pt modelId="{A1BD0F25-E758-4DA6-A454-424072569E6E}" type="pres">
      <dgm:prSet presAssocID="{E8E5A0E0-C3DD-4DAF-8C0F-C2C84B2C1B50}" presName="node" presStyleLbl="node1" presStyleIdx="1" presStyleCnt="3" custLinFactNeighborX="-1037" custLinFactNeighborY="3458">
        <dgm:presLayoutVars>
          <dgm:bulletEnabled val="1"/>
        </dgm:presLayoutVars>
      </dgm:prSet>
      <dgm:spPr/>
      <dgm:t>
        <a:bodyPr/>
        <a:lstStyle/>
        <a:p>
          <a:endParaRPr lang="en-US"/>
        </a:p>
      </dgm:t>
    </dgm:pt>
    <dgm:pt modelId="{2889C93F-9DFC-4C60-B168-02AF6284F666}" type="pres">
      <dgm:prSet presAssocID="{9421F523-E4C5-478C-978D-51A50F89DFBE}" presName="sibTrans" presStyleCnt="0"/>
      <dgm:spPr/>
    </dgm:pt>
    <dgm:pt modelId="{1D444B74-581E-4C9C-9DA9-10500D8ECCE0}" type="pres">
      <dgm:prSet presAssocID="{BA57ABC6-FF7A-4085-91BE-5B3567AA6AFB}" presName="node" presStyleLbl="node1" presStyleIdx="2" presStyleCnt="3" custScaleX="194198" custScaleY="28962" custLinFactNeighborX="-1982" custLinFactNeighborY="-42201">
        <dgm:presLayoutVars>
          <dgm:bulletEnabled val="1"/>
        </dgm:presLayoutVars>
      </dgm:prSet>
      <dgm:spPr/>
      <dgm:t>
        <a:bodyPr/>
        <a:lstStyle/>
        <a:p>
          <a:endParaRPr lang="en-US"/>
        </a:p>
      </dgm:t>
    </dgm:pt>
  </dgm:ptLst>
  <dgm:cxnLst>
    <dgm:cxn modelId="{F32CC857-7373-45CE-9E11-317F931B9122}" type="presOf" srcId="{518F7A8F-0C5E-4182-BD15-E1C2C7E15603}" destId="{DBE7C457-FC0E-4C4D-AF2E-240E6E3AB55D}" srcOrd="0" destOrd="0" presId="urn:microsoft.com/office/officeart/2005/8/layout/default#1"/>
    <dgm:cxn modelId="{E7439BFE-F0A9-4C3C-92B6-717796DF4FBD}" type="presOf" srcId="{E8E5A0E0-C3DD-4DAF-8C0F-C2C84B2C1B50}" destId="{A1BD0F25-E758-4DA6-A454-424072569E6E}" srcOrd="0" destOrd="0" presId="urn:microsoft.com/office/officeart/2005/8/layout/default#1"/>
    <dgm:cxn modelId="{B46E4BB0-94A2-4C5E-A18B-E04F557DEA54}" type="presOf" srcId="{1B462ADC-C6D4-479B-A588-D213C2B038BE}" destId="{1C4B7060-450C-4AE1-B4DA-EE5888619598}" srcOrd="0" destOrd="0" presId="urn:microsoft.com/office/officeart/2005/8/layout/default#1"/>
    <dgm:cxn modelId="{50AB9796-E859-4161-A089-85DF7A90AE21}" srcId="{518F7A8F-0C5E-4182-BD15-E1C2C7E15603}" destId="{BA57ABC6-FF7A-4085-91BE-5B3567AA6AFB}" srcOrd="2" destOrd="0" parTransId="{5EB0F012-F89B-47FB-BDBC-FAA55CE2AF9C}" sibTransId="{FDC3D2E7-37D5-4A6D-9707-9A5EB8E5CD65}"/>
    <dgm:cxn modelId="{1443CC80-9CC2-4030-B3D3-F68433DA2908}" srcId="{518F7A8F-0C5E-4182-BD15-E1C2C7E15603}" destId="{E8E5A0E0-C3DD-4DAF-8C0F-C2C84B2C1B50}" srcOrd="1" destOrd="0" parTransId="{34748717-B187-451B-B6D5-5F737DE8EE4B}" sibTransId="{9421F523-E4C5-478C-978D-51A50F89DFBE}"/>
    <dgm:cxn modelId="{335C8BD4-07FD-409C-9FED-FE0401FF4B59}" type="presOf" srcId="{BA57ABC6-FF7A-4085-91BE-5B3567AA6AFB}" destId="{1D444B74-581E-4C9C-9DA9-10500D8ECCE0}" srcOrd="0" destOrd="0" presId="urn:microsoft.com/office/officeart/2005/8/layout/default#1"/>
    <dgm:cxn modelId="{A7922458-8B98-428D-BC4F-CA6B5184A73D}" srcId="{518F7A8F-0C5E-4182-BD15-E1C2C7E15603}" destId="{1B462ADC-C6D4-479B-A588-D213C2B038BE}" srcOrd="0" destOrd="0" parTransId="{19D8F710-5334-45B4-BBCB-19F18074AA59}" sibTransId="{6B1DE044-EDD9-47C9-B34E-515194A9763F}"/>
    <dgm:cxn modelId="{33145896-617B-429C-9B87-C392D70858C1}" type="presParOf" srcId="{DBE7C457-FC0E-4C4D-AF2E-240E6E3AB55D}" destId="{1C4B7060-450C-4AE1-B4DA-EE5888619598}" srcOrd="0" destOrd="0" presId="urn:microsoft.com/office/officeart/2005/8/layout/default#1"/>
    <dgm:cxn modelId="{81020644-83D8-4A0F-ACA1-4E2EBE6451BE}" type="presParOf" srcId="{DBE7C457-FC0E-4C4D-AF2E-240E6E3AB55D}" destId="{12A1A47C-C073-4C44-8978-84626C1C8DA6}" srcOrd="1" destOrd="0" presId="urn:microsoft.com/office/officeart/2005/8/layout/default#1"/>
    <dgm:cxn modelId="{F448F3D7-A651-4411-9727-416997DAE1F4}" type="presParOf" srcId="{DBE7C457-FC0E-4C4D-AF2E-240E6E3AB55D}" destId="{A1BD0F25-E758-4DA6-A454-424072569E6E}" srcOrd="2" destOrd="0" presId="urn:microsoft.com/office/officeart/2005/8/layout/default#1"/>
    <dgm:cxn modelId="{70CA25D0-070B-462A-8631-18094EA75131}" type="presParOf" srcId="{DBE7C457-FC0E-4C4D-AF2E-240E6E3AB55D}" destId="{2889C93F-9DFC-4C60-B168-02AF6284F666}" srcOrd="3" destOrd="0" presId="urn:microsoft.com/office/officeart/2005/8/layout/default#1"/>
    <dgm:cxn modelId="{0D84B37E-02BE-43BA-AAF9-1A5AB2DD1439}" type="presParOf" srcId="{DBE7C457-FC0E-4C4D-AF2E-240E6E3AB55D}" destId="{1D444B74-581E-4C9C-9DA9-10500D8ECCE0}" srcOrd="4"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7AE525-1546-481E-AEA1-7B8A0E6813F4}">
      <dsp:nvSpPr>
        <dsp:cNvPr id="0" name=""/>
        <dsp:cNvSpPr/>
      </dsp:nvSpPr>
      <dsp:spPr>
        <a:xfrm>
          <a:off x="1904990" y="304798"/>
          <a:ext cx="1959741" cy="1959741"/>
        </a:xfrm>
        <a:prstGeom prst="pieWedge">
          <a:avLst/>
        </a:prstGeom>
        <a:solidFill>
          <a:srgbClr val="F6383A"/>
        </a:solidFill>
        <a:ln>
          <a:noFill/>
        </a:ln>
        <a:effectLst>
          <a:glow rad="50800">
            <a:schemeClr val="accent2">
              <a:hueOff val="0"/>
              <a:satOff val="0"/>
              <a:lumOff val="0"/>
              <a:alphaOff val="0"/>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accent2">
              <a:hueOff val="0"/>
              <a:satOff val="0"/>
              <a:lumOff val="0"/>
              <a:alphaOff val="0"/>
              <a:shade val="3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a:lnSpc>
              <a:spcPct val="90000"/>
            </a:lnSpc>
            <a:spcBef>
              <a:spcPct val="0"/>
            </a:spcBef>
            <a:spcAft>
              <a:spcPct val="35000"/>
            </a:spcAft>
          </a:pPr>
          <a:r>
            <a:rPr lang="en-US" sz="2900" b="1" u="none" kern="1200" dirty="0" smtClean="0"/>
            <a:t>DHS</a:t>
          </a:r>
        </a:p>
      </dsp:txBody>
      <dsp:txXfrm>
        <a:off x="2478985" y="878793"/>
        <a:ext cx="1385746" cy="1385746"/>
      </dsp:txXfrm>
    </dsp:sp>
    <dsp:sp modelId="{EAA03BD8-FBFF-47A8-AE31-9A6AB7B5E2F6}">
      <dsp:nvSpPr>
        <dsp:cNvPr id="0" name=""/>
        <dsp:cNvSpPr/>
      </dsp:nvSpPr>
      <dsp:spPr>
        <a:xfrm rot="5400000">
          <a:off x="4191009" y="304798"/>
          <a:ext cx="1959741" cy="1959741"/>
        </a:xfrm>
        <a:prstGeom prst="pieWedge">
          <a:avLst/>
        </a:prstGeom>
        <a:solidFill>
          <a:srgbClr val="8AC43D"/>
        </a:solidFill>
        <a:ln>
          <a:noFill/>
        </a:ln>
        <a:effectLst>
          <a:glow rad="50800">
            <a:schemeClr val="accent3">
              <a:hueOff val="0"/>
              <a:satOff val="0"/>
              <a:lumOff val="0"/>
              <a:alphaOff val="0"/>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accent3">
              <a:hueOff val="0"/>
              <a:satOff val="0"/>
              <a:lumOff val="0"/>
              <a:alphaOff val="0"/>
              <a:shade val="3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a:lnSpc>
              <a:spcPct val="90000"/>
            </a:lnSpc>
            <a:spcBef>
              <a:spcPct val="0"/>
            </a:spcBef>
            <a:spcAft>
              <a:spcPct val="35000"/>
            </a:spcAft>
          </a:pPr>
          <a:r>
            <a:rPr lang="en-US" sz="2900" b="1" u="none" kern="1200" dirty="0" smtClean="0"/>
            <a:t>DOJ</a:t>
          </a:r>
        </a:p>
      </dsp:txBody>
      <dsp:txXfrm rot="-5400000">
        <a:off x="4191009" y="878793"/>
        <a:ext cx="1385746" cy="1385746"/>
      </dsp:txXfrm>
    </dsp:sp>
    <dsp:sp modelId="{F5664064-96D7-46C6-AC5E-1F73B86279BF}">
      <dsp:nvSpPr>
        <dsp:cNvPr id="0" name=""/>
        <dsp:cNvSpPr/>
      </dsp:nvSpPr>
      <dsp:spPr>
        <a:xfrm rot="10800000">
          <a:off x="4267203" y="2438407"/>
          <a:ext cx="1959741" cy="1959741"/>
        </a:xfrm>
        <a:prstGeom prst="pieWedge">
          <a:avLst/>
        </a:prstGeom>
        <a:solidFill>
          <a:srgbClr val="8A58AE"/>
        </a:solidFill>
        <a:ln>
          <a:noFill/>
        </a:ln>
        <a:effectLst>
          <a:glow rad="50800">
            <a:schemeClr val="accent4">
              <a:hueOff val="0"/>
              <a:satOff val="0"/>
              <a:lumOff val="0"/>
              <a:alphaOff val="0"/>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accent4">
              <a:hueOff val="0"/>
              <a:satOff val="0"/>
              <a:lumOff val="0"/>
              <a:alphaOff val="0"/>
              <a:shade val="3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a:lnSpc>
              <a:spcPct val="90000"/>
            </a:lnSpc>
            <a:spcBef>
              <a:spcPct val="0"/>
            </a:spcBef>
            <a:spcAft>
              <a:spcPct val="35000"/>
            </a:spcAft>
          </a:pPr>
          <a:r>
            <a:rPr lang="en-US" sz="2900" b="1" u="none" kern="1200" dirty="0" smtClean="0"/>
            <a:t>State Court</a:t>
          </a:r>
        </a:p>
      </dsp:txBody>
      <dsp:txXfrm rot="10800000">
        <a:off x="4267203" y="2438407"/>
        <a:ext cx="1385746" cy="1385746"/>
      </dsp:txXfrm>
    </dsp:sp>
    <dsp:sp modelId="{3FBEADBB-CF27-4DFC-9CB3-97DAFE9BFA43}">
      <dsp:nvSpPr>
        <dsp:cNvPr id="0" name=""/>
        <dsp:cNvSpPr/>
      </dsp:nvSpPr>
      <dsp:spPr>
        <a:xfrm rot="16200000">
          <a:off x="1904990" y="2438407"/>
          <a:ext cx="1959741" cy="1959741"/>
        </a:xfrm>
        <a:prstGeom prst="pieWedge">
          <a:avLst/>
        </a:prstGeom>
        <a:solidFill>
          <a:srgbClr val="00AFCE"/>
        </a:solidFill>
        <a:ln>
          <a:noFill/>
        </a:ln>
        <a:effectLst>
          <a:glow rad="50800">
            <a:schemeClr val="accent5">
              <a:hueOff val="0"/>
              <a:satOff val="0"/>
              <a:lumOff val="0"/>
              <a:alphaOff val="0"/>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accent5">
              <a:hueOff val="0"/>
              <a:satOff val="0"/>
              <a:lumOff val="0"/>
              <a:alphaOff val="0"/>
              <a:shade val="3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a:lnSpc>
              <a:spcPct val="90000"/>
            </a:lnSpc>
            <a:spcBef>
              <a:spcPct val="0"/>
            </a:spcBef>
            <a:spcAft>
              <a:spcPct val="35000"/>
            </a:spcAft>
          </a:pPr>
          <a:r>
            <a:rPr lang="en-US" sz="2900" b="1" u="none" kern="1200" dirty="0" smtClean="0"/>
            <a:t>HHS</a:t>
          </a:r>
        </a:p>
      </dsp:txBody>
      <dsp:txXfrm rot="5400000">
        <a:off x="2478985" y="2438407"/>
        <a:ext cx="1385746" cy="1385746"/>
      </dsp:txXfrm>
    </dsp:sp>
    <dsp:sp modelId="{4EF2B7D0-95F0-419E-A3D2-0295571777DA}">
      <dsp:nvSpPr>
        <dsp:cNvPr id="0" name=""/>
        <dsp:cNvSpPr/>
      </dsp:nvSpPr>
      <dsp:spPr>
        <a:xfrm>
          <a:off x="3852684" y="1855644"/>
          <a:ext cx="676631" cy="588375"/>
        </a:xfrm>
        <a:prstGeom prst="circularArrow">
          <a:avLst/>
        </a:prstGeom>
        <a:gradFill rotWithShape="0">
          <a:gsLst>
            <a:gs pos="0">
              <a:schemeClr val="accent2">
                <a:tint val="40000"/>
                <a:hueOff val="0"/>
                <a:satOff val="0"/>
                <a:lumOff val="0"/>
                <a:alphaOff val="0"/>
                <a:tint val="73000"/>
                <a:shade val="100000"/>
                <a:satMod val="150000"/>
              </a:schemeClr>
            </a:gs>
            <a:gs pos="25000">
              <a:schemeClr val="accent2">
                <a:tint val="40000"/>
                <a:hueOff val="0"/>
                <a:satOff val="0"/>
                <a:lumOff val="0"/>
                <a:alphaOff val="0"/>
                <a:tint val="96000"/>
                <a:shade val="80000"/>
                <a:satMod val="105000"/>
              </a:schemeClr>
            </a:gs>
            <a:gs pos="38000">
              <a:schemeClr val="accent2">
                <a:tint val="40000"/>
                <a:hueOff val="0"/>
                <a:satOff val="0"/>
                <a:lumOff val="0"/>
                <a:alphaOff val="0"/>
                <a:tint val="96000"/>
                <a:shade val="59000"/>
                <a:satMod val="120000"/>
              </a:schemeClr>
            </a:gs>
            <a:gs pos="55000">
              <a:schemeClr val="accent2">
                <a:tint val="40000"/>
                <a:hueOff val="0"/>
                <a:satOff val="0"/>
                <a:lumOff val="0"/>
                <a:alphaOff val="0"/>
                <a:tint val="100000"/>
                <a:shade val="57000"/>
                <a:satMod val="120000"/>
              </a:schemeClr>
            </a:gs>
            <a:gs pos="80000">
              <a:schemeClr val="accent2">
                <a:tint val="40000"/>
                <a:hueOff val="0"/>
                <a:satOff val="0"/>
                <a:lumOff val="0"/>
                <a:alphaOff val="0"/>
                <a:tint val="100000"/>
                <a:shade val="56000"/>
                <a:satMod val="145000"/>
              </a:schemeClr>
            </a:gs>
            <a:gs pos="88000">
              <a:schemeClr val="accent2">
                <a:tint val="40000"/>
                <a:hueOff val="0"/>
                <a:satOff val="0"/>
                <a:lumOff val="0"/>
                <a:alphaOff val="0"/>
                <a:tint val="100000"/>
                <a:shade val="63000"/>
                <a:satMod val="160000"/>
              </a:schemeClr>
            </a:gs>
            <a:gs pos="100000">
              <a:schemeClr val="accent2">
                <a:tint val="40000"/>
                <a:hueOff val="0"/>
                <a:satOff val="0"/>
                <a:lumOff val="0"/>
                <a:alphaOff val="0"/>
                <a:tint val="99000"/>
                <a:shade val="100000"/>
                <a:satMod val="155000"/>
              </a:schemeClr>
            </a:gs>
          </a:gsLst>
          <a:lin ang="5400000" scaled="0"/>
        </a:gradFill>
        <a:ln>
          <a:noFill/>
        </a:ln>
        <a:effectLst>
          <a:glow rad="50800">
            <a:schemeClr val="accent2">
              <a:tint val="40000"/>
              <a:hueOff val="0"/>
              <a:satOff val="0"/>
              <a:lumOff val="0"/>
              <a:alphaOff val="0"/>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accent2">
              <a:tint val="40000"/>
              <a:hueOff val="0"/>
              <a:satOff val="0"/>
              <a:lumOff val="0"/>
              <a:alphaOff val="0"/>
              <a:shade val="30000"/>
              <a:satMod val="150000"/>
            </a:schemeClr>
          </a:contourClr>
        </a:sp3d>
      </dsp:spPr>
      <dsp:style>
        <a:lnRef idx="0">
          <a:scrgbClr r="0" g="0" b="0"/>
        </a:lnRef>
        <a:fillRef idx="3">
          <a:scrgbClr r="0" g="0" b="0"/>
        </a:fillRef>
        <a:effectRef idx="3">
          <a:scrgbClr r="0" g="0" b="0"/>
        </a:effectRef>
        <a:fontRef idx="minor"/>
      </dsp:style>
    </dsp:sp>
    <dsp:sp modelId="{713274ED-CF7E-4F91-9CAB-3B4B7CAC56C9}">
      <dsp:nvSpPr>
        <dsp:cNvPr id="0" name=""/>
        <dsp:cNvSpPr/>
      </dsp:nvSpPr>
      <dsp:spPr>
        <a:xfrm rot="10800000">
          <a:off x="3852684" y="2081942"/>
          <a:ext cx="676631" cy="588375"/>
        </a:xfrm>
        <a:prstGeom prst="circularArrow">
          <a:avLst/>
        </a:prstGeom>
        <a:gradFill rotWithShape="0">
          <a:gsLst>
            <a:gs pos="0">
              <a:schemeClr val="accent2">
                <a:tint val="40000"/>
                <a:hueOff val="0"/>
                <a:satOff val="0"/>
                <a:lumOff val="0"/>
                <a:alphaOff val="0"/>
                <a:tint val="73000"/>
                <a:shade val="100000"/>
                <a:satMod val="150000"/>
              </a:schemeClr>
            </a:gs>
            <a:gs pos="25000">
              <a:schemeClr val="accent2">
                <a:tint val="40000"/>
                <a:hueOff val="0"/>
                <a:satOff val="0"/>
                <a:lumOff val="0"/>
                <a:alphaOff val="0"/>
                <a:tint val="96000"/>
                <a:shade val="80000"/>
                <a:satMod val="105000"/>
              </a:schemeClr>
            </a:gs>
            <a:gs pos="38000">
              <a:schemeClr val="accent2">
                <a:tint val="40000"/>
                <a:hueOff val="0"/>
                <a:satOff val="0"/>
                <a:lumOff val="0"/>
                <a:alphaOff val="0"/>
                <a:tint val="96000"/>
                <a:shade val="59000"/>
                <a:satMod val="120000"/>
              </a:schemeClr>
            </a:gs>
            <a:gs pos="55000">
              <a:schemeClr val="accent2">
                <a:tint val="40000"/>
                <a:hueOff val="0"/>
                <a:satOff val="0"/>
                <a:lumOff val="0"/>
                <a:alphaOff val="0"/>
                <a:tint val="100000"/>
                <a:shade val="57000"/>
                <a:satMod val="120000"/>
              </a:schemeClr>
            </a:gs>
            <a:gs pos="80000">
              <a:schemeClr val="accent2">
                <a:tint val="40000"/>
                <a:hueOff val="0"/>
                <a:satOff val="0"/>
                <a:lumOff val="0"/>
                <a:alphaOff val="0"/>
                <a:tint val="100000"/>
                <a:shade val="56000"/>
                <a:satMod val="145000"/>
              </a:schemeClr>
            </a:gs>
            <a:gs pos="88000">
              <a:schemeClr val="accent2">
                <a:tint val="40000"/>
                <a:hueOff val="0"/>
                <a:satOff val="0"/>
                <a:lumOff val="0"/>
                <a:alphaOff val="0"/>
                <a:tint val="100000"/>
                <a:shade val="63000"/>
                <a:satMod val="160000"/>
              </a:schemeClr>
            </a:gs>
            <a:gs pos="100000">
              <a:schemeClr val="accent2">
                <a:tint val="40000"/>
                <a:hueOff val="0"/>
                <a:satOff val="0"/>
                <a:lumOff val="0"/>
                <a:alphaOff val="0"/>
                <a:tint val="99000"/>
                <a:shade val="100000"/>
                <a:satMod val="155000"/>
              </a:schemeClr>
            </a:gs>
          </a:gsLst>
          <a:lin ang="5400000" scaled="0"/>
        </a:gradFill>
        <a:ln>
          <a:noFill/>
        </a:ln>
        <a:effectLst>
          <a:glow rad="50800">
            <a:schemeClr val="accent2">
              <a:tint val="40000"/>
              <a:hueOff val="0"/>
              <a:satOff val="0"/>
              <a:lumOff val="0"/>
              <a:alphaOff val="0"/>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accent2">
              <a:tint val="40000"/>
              <a:hueOff val="0"/>
              <a:satOff val="0"/>
              <a:lumOff val="0"/>
              <a:alphaOff val="0"/>
              <a:shade val="30000"/>
              <a:satMod val="150000"/>
            </a:schemeClr>
          </a:contourClr>
        </a:sp3d>
      </dsp:spPr>
      <dsp:style>
        <a:lnRef idx="0">
          <a:scrgbClr r="0" g="0" b="0"/>
        </a:lnRef>
        <a:fillRef idx="3">
          <a:scrgbClr r="0" g="0" b="0"/>
        </a:fillRef>
        <a:effectRef idx="3">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D40125-F315-7A46-A2BE-E34CA69A306E}">
      <dsp:nvSpPr>
        <dsp:cNvPr id="0" name=""/>
        <dsp:cNvSpPr/>
      </dsp:nvSpPr>
      <dsp:spPr>
        <a:xfrm>
          <a:off x="0" y="100292"/>
          <a:ext cx="2630580" cy="1578348"/>
        </a:xfrm>
        <a:prstGeom prst="rect">
          <a:avLst/>
        </a:prstGeom>
        <a:gradFill rotWithShape="0">
          <a:gsLst>
            <a:gs pos="0">
              <a:schemeClr val="accent1">
                <a:hueOff val="0"/>
                <a:satOff val="0"/>
                <a:lumOff val="0"/>
                <a:alphaOff val="0"/>
                <a:tint val="73000"/>
                <a:shade val="100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tint val="100000"/>
                <a:shade val="57000"/>
                <a:satMod val="120000"/>
              </a:schemeClr>
            </a:gs>
            <a:gs pos="80000">
              <a:schemeClr val="accent1">
                <a:hueOff val="0"/>
                <a:satOff val="0"/>
                <a:lumOff val="0"/>
                <a:alphaOff val="0"/>
                <a:tint val="100000"/>
                <a:shade val="56000"/>
                <a:satMod val="145000"/>
              </a:schemeClr>
            </a:gs>
            <a:gs pos="88000">
              <a:schemeClr val="accent1">
                <a:hueOff val="0"/>
                <a:satOff val="0"/>
                <a:lumOff val="0"/>
                <a:alphaOff val="0"/>
                <a:tint val="100000"/>
                <a:shade val="63000"/>
                <a:satMod val="160000"/>
              </a:schemeClr>
            </a:gs>
            <a:gs pos="100000">
              <a:schemeClr val="accent1">
                <a:hueOff val="0"/>
                <a:satOff val="0"/>
                <a:lumOff val="0"/>
                <a:alphaOff val="0"/>
                <a:tint val="99000"/>
                <a:shade val="100000"/>
                <a:satMod val="155000"/>
              </a:schemeClr>
            </a:gs>
          </a:gsLst>
          <a:lin ang="5400000" scaled="0"/>
        </a:gradFill>
        <a:ln>
          <a:noFill/>
        </a:ln>
        <a:effectLst/>
        <a:scene3d>
          <a:camera prst="orthographicFront">
            <a:rot lat="0" lon="0" rev="0"/>
          </a:camera>
          <a:lightRig rig="glow" dir="tl">
            <a:rot lat="0" lon="0" rev="1800000"/>
          </a:lightRig>
        </a:scene3d>
        <a:sp3d contourW="10160" prstMaterial="dkEdge">
          <a:bevelT w="0" h="0" prst="angle"/>
          <a:contourClr>
            <a:schemeClr val="accent1">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t>Under the age of 31 as of June 15, 2012</a:t>
          </a:r>
          <a:endParaRPr lang="en-US" sz="2000" kern="1200" dirty="0"/>
        </a:p>
      </dsp:txBody>
      <dsp:txXfrm>
        <a:off x="0" y="100292"/>
        <a:ext cx="2630580" cy="1578348"/>
      </dsp:txXfrm>
    </dsp:sp>
    <dsp:sp modelId="{C2B2A0B8-31E4-DB48-A508-CCBBFD51110F}">
      <dsp:nvSpPr>
        <dsp:cNvPr id="0" name=""/>
        <dsp:cNvSpPr/>
      </dsp:nvSpPr>
      <dsp:spPr>
        <a:xfrm>
          <a:off x="2906344" y="130107"/>
          <a:ext cx="2630580" cy="1578348"/>
        </a:xfrm>
        <a:prstGeom prst="rect">
          <a:avLst/>
        </a:prstGeom>
        <a:gradFill rotWithShape="0">
          <a:gsLst>
            <a:gs pos="0">
              <a:schemeClr val="accent1">
                <a:hueOff val="0"/>
                <a:satOff val="0"/>
                <a:lumOff val="0"/>
                <a:alphaOff val="0"/>
                <a:tint val="73000"/>
                <a:shade val="100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tint val="100000"/>
                <a:shade val="57000"/>
                <a:satMod val="120000"/>
              </a:schemeClr>
            </a:gs>
            <a:gs pos="80000">
              <a:schemeClr val="accent1">
                <a:hueOff val="0"/>
                <a:satOff val="0"/>
                <a:lumOff val="0"/>
                <a:alphaOff val="0"/>
                <a:tint val="100000"/>
                <a:shade val="56000"/>
                <a:satMod val="145000"/>
              </a:schemeClr>
            </a:gs>
            <a:gs pos="88000">
              <a:schemeClr val="accent1">
                <a:hueOff val="0"/>
                <a:satOff val="0"/>
                <a:lumOff val="0"/>
                <a:alphaOff val="0"/>
                <a:tint val="100000"/>
                <a:shade val="63000"/>
                <a:satMod val="160000"/>
              </a:schemeClr>
            </a:gs>
            <a:gs pos="100000">
              <a:schemeClr val="accent1">
                <a:hueOff val="0"/>
                <a:satOff val="0"/>
                <a:lumOff val="0"/>
                <a:alphaOff val="0"/>
                <a:tint val="99000"/>
                <a:shade val="100000"/>
                <a:satMod val="155000"/>
              </a:schemeClr>
            </a:gs>
          </a:gsLst>
          <a:lin ang="5400000" scaled="0"/>
        </a:gradFill>
        <a:ln>
          <a:noFill/>
        </a:ln>
        <a:effectLst/>
        <a:scene3d>
          <a:camera prst="orthographicFront">
            <a:rot lat="0" lon="0" rev="0"/>
          </a:camera>
          <a:lightRig rig="glow" dir="tl">
            <a:rot lat="0" lon="0" rev="1800000"/>
          </a:lightRig>
        </a:scene3d>
        <a:sp3d contourW="10160" prstMaterial="dkEdge">
          <a:bevelT w="0" h="0" prst="angle"/>
          <a:contourClr>
            <a:schemeClr val="accent1">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t>Came to the United States before reaching 16th birthday</a:t>
          </a:r>
          <a:endParaRPr lang="en-US" sz="2000" kern="1200" dirty="0"/>
        </a:p>
      </dsp:txBody>
      <dsp:txXfrm>
        <a:off x="2906344" y="130107"/>
        <a:ext cx="2630580" cy="1578348"/>
      </dsp:txXfrm>
    </dsp:sp>
    <dsp:sp modelId="{318FDE6E-5B96-EF47-86E5-2C033636E12D}">
      <dsp:nvSpPr>
        <dsp:cNvPr id="0" name=""/>
        <dsp:cNvSpPr/>
      </dsp:nvSpPr>
      <dsp:spPr>
        <a:xfrm>
          <a:off x="5787278" y="100292"/>
          <a:ext cx="2630580" cy="1578348"/>
        </a:xfrm>
        <a:prstGeom prst="rect">
          <a:avLst/>
        </a:prstGeom>
        <a:gradFill rotWithShape="0">
          <a:gsLst>
            <a:gs pos="0">
              <a:schemeClr val="accent1">
                <a:hueOff val="0"/>
                <a:satOff val="0"/>
                <a:lumOff val="0"/>
                <a:alphaOff val="0"/>
                <a:tint val="73000"/>
                <a:shade val="100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tint val="100000"/>
                <a:shade val="57000"/>
                <a:satMod val="120000"/>
              </a:schemeClr>
            </a:gs>
            <a:gs pos="80000">
              <a:schemeClr val="accent1">
                <a:hueOff val="0"/>
                <a:satOff val="0"/>
                <a:lumOff val="0"/>
                <a:alphaOff val="0"/>
                <a:tint val="100000"/>
                <a:shade val="56000"/>
                <a:satMod val="145000"/>
              </a:schemeClr>
            </a:gs>
            <a:gs pos="88000">
              <a:schemeClr val="accent1">
                <a:hueOff val="0"/>
                <a:satOff val="0"/>
                <a:lumOff val="0"/>
                <a:alphaOff val="0"/>
                <a:tint val="100000"/>
                <a:shade val="63000"/>
                <a:satMod val="160000"/>
              </a:schemeClr>
            </a:gs>
            <a:gs pos="100000">
              <a:schemeClr val="accent1">
                <a:hueOff val="0"/>
                <a:satOff val="0"/>
                <a:lumOff val="0"/>
                <a:alphaOff val="0"/>
                <a:tint val="99000"/>
                <a:shade val="100000"/>
                <a:satMod val="155000"/>
              </a:schemeClr>
            </a:gs>
          </a:gsLst>
          <a:lin ang="5400000" scaled="0"/>
        </a:gradFill>
        <a:ln>
          <a:noFill/>
        </a:ln>
        <a:effectLst/>
        <a:scene3d>
          <a:camera prst="orthographicFront">
            <a:rot lat="0" lon="0" rev="0"/>
          </a:camera>
          <a:lightRig rig="glow" dir="tl">
            <a:rot lat="0" lon="0" rev="1800000"/>
          </a:lightRig>
        </a:scene3d>
        <a:sp3d contourW="10160" prstMaterial="dkEdge">
          <a:bevelT w="0" h="0" prst="angle"/>
          <a:contourClr>
            <a:schemeClr val="accent1">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t>Have continuously resided in the United States since June 15, 2007, up to the present time</a:t>
          </a:r>
          <a:endParaRPr lang="en-US" sz="2000" kern="1200" dirty="0"/>
        </a:p>
      </dsp:txBody>
      <dsp:txXfrm>
        <a:off x="5787278" y="100292"/>
        <a:ext cx="2630580" cy="1578348"/>
      </dsp:txXfrm>
    </dsp:sp>
    <dsp:sp modelId="{5003A8DC-0357-8B44-B500-9F4F561A1542}">
      <dsp:nvSpPr>
        <dsp:cNvPr id="0" name=""/>
        <dsp:cNvSpPr/>
      </dsp:nvSpPr>
      <dsp:spPr>
        <a:xfrm>
          <a:off x="0" y="1941699"/>
          <a:ext cx="2630580" cy="1578348"/>
        </a:xfrm>
        <a:prstGeom prst="rect">
          <a:avLst/>
        </a:prstGeom>
        <a:gradFill rotWithShape="0">
          <a:gsLst>
            <a:gs pos="0">
              <a:schemeClr val="accent1">
                <a:hueOff val="0"/>
                <a:satOff val="0"/>
                <a:lumOff val="0"/>
                <a:alphaOff val="0"/>
                <a:tint val="73000"/>
                <a:shade val="100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tint val="100000"/>
                <a:shade val="57000"/>
                <a:satMod val="120000"/>
              </a:schemeClr>
            </a:gs>
            <a:gs pos="80000">
              <a:schemeClr val="accent1">
                <a:hueOff val="0"/>
                <a:satOff val="0"/>
                <a:lumOff val="0"/>
                <a:alphaOff val="0"/>
                <a:tint val="100000"/>
                <a:shade val="56000"/>
                <a:satMod val="145000"/>
              </a:schemeClr>
            </a:gs>
            <a:gs pos="88000">
              <a:schemeClr val="accent1">
                <a:hueOff val="0"/>
                <a:satOff val="0"/>
                <a:lumOff val="0"/>
                <a:alphaOff val="0"/>
                <a:tint val="100000"/>
                <a:shade val="63000"/>
                <a:satMod val="160000"/>
              </a:schemeClr>
            </a:gs>
            <a:gs pos="100000">
              <a:schemeClr val="accent1">
                <a:hueOff val="0"/>
                <a:satOff val="0"/>
                <a:lumOff val="0"/>
                <a:alphaOff val="0"/>
                <a:tint val="99000"/>
                <a:shade val="100000"/>
                <a:satMod val="155000"/>
              </a:schemeClr>
            </a:gs>
          </a:gsLst>
          <a:lin ang="5400000" scaled="0"/>
        </a:gradFill>
        <a:ln>
          <a:noFill/>
        </a:ln>
        <a:effectLst/>
        <a:scene3d>
          <a:camera prst="orthographicFront">
            <a:rot lat="0" lon="0" rev="0"/>
          </a:camera>
          <a:lightRig rig="glow" dir="tl">
            <a:rot lat="0" lon="0" rev="1800000"/>
          </a:lightRig>
        </a:scene3d>
        <a:sp3d contourW="10160" prstMaterial="dkEdge">
          <a:bevelT w="0" h="0" prst="angle"/>
          <a:contourClr>
            <a:schemeClr val="accent1">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dirty="0" smtClean="0"/>
            <a:t>Were physically present in the United States on June 15, 2012, and at the time of making request for consideration of deferred action with USCIS</a:t>
          </a:r>
          <a:endParaRPr lang="en-US" sz="1600" kern="1200" dirty="0"/>
        </a:p>
      </dsp:txBody>
      <dsp:txXfrm>
        <a:off x="0" y="1941699"/>
        <a:ext cx="2630580" cy="1578348"/>
      </dsp:txXfrm>
    </dsp:sp>
    <dsp:sp modelId="{F144F3B1-CDCD-2D48-9A94-1F578EF97FBC}">
      <dsp:nvSpPr>
        <dsp:cNvPr id="0" name=""/>
        <dsp:cNvSpPr/>
      </dsp:nvSpPr>
      <dsp:spPr>
        <a:xfrm>
          <a:off x="2893639" y="1941699"/>
          <a:ext cx="2630580" cy="1578348"/>
        </a:xfrm>
        <a:prstGeom prst="rect">
          <a:avLst/>
        </a:prstGeom>
        <a:gradFill rotWithShape="0">
          <a:gsLst>
            <a:gs pos="0">
              <a:schemeClr val="accent1">
                <a:hueOff val="0"/>
                <a:satOff val="0"/>
                <a:lumOff val="0"/>
                <a:alphaOff val="0"/>
                <a:tint val="73000"/>
                <a:shade val="100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tint val="100000"/>
                <a:shade val="57000"/>
                <a:satMod val="120000"/>
              </a:schemeClr>
            </a:gs>
            <a:gs pos="80000">
              <a:schemeClr val="accent1">
                <a:hueOff val="0"/>
                <a:satOff val="0"/>
                <a:lumOff val="0"/>
                <a:alphaOff val="0"/>
                <a:tint val="100000"/>
                <a:shade val="56000"/>
                <a:satMod val="145000"/>
              </a:schemeClr>
            </a:gs>
            <a:gs pos="88000">
              <a:schemeClr val="accent1">
                <a:hueOff val="0"/>
                <a:satOff val="0"/>
                <a:lumOff val="0"/>
                <a:alphaOff val="0"/>
                <a:tint val="100000"/>
                <a:shade val="63000"/>
                <a:satMod val="160000"/>
              </a:schemeClr>
            </a:gs>
            <a:gs pos="100000">
              <a:schemeClr val="accent1">
                <a:hueOff val="0"/>
                <a:satOff val="0"/>
                <a:lumOff val="0"/>
                <a:alphaOff val="0"/>
                <a:tint val="99000"/>
                <a:shade val="100000"/>
                <a:satMod val="155000"/>
              </a:schemeClr>
            </a:gs>
          </a:gsLst>
          <a:lin ang="5400000" scaled="0"/>
        </a:gradFill>
        <a:ln>
          <a:noFill/>
        </a:ln>
        <a:effectLst/>
        <a:scene3d>
          <a:camera prst="orthographicFront">
            <a:rot lat="0" lon="0" rev="0"/>
          </a:camera>
          <a:lightRig rig="glow" dir="tl">
            <a:rot lat="0" lon="0" rev="1800000"/>
          </a:lightRig>
        </a:scene3d>
        <a:sp3d contourW="10160" prstMaterial="dkEdge">
          <a:bevelT w="0" h="0" prst="angle"/>
          <a:contourClr>
            <a:schemeClr val="accent1">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dirty="0" smtClean="0"/>
            <a:t>Entered without inspection before June 15, 2012, or your lawful immigration status expired as of June 15, 2012</a:t>
          </a:r>
          <a:endParaRPr lang="en-US" sz="1600" kern="1200" dirty="0"/>
        </a:p>
      </dsp:txBody>
      <dsp:txXfrm>
        <a:off x="2893639" y="1941699"/>
        <a:ext cx="2630580" cy="1578348"/>
      </dsp:txXfrm>
    </dsp:sp>
    <dsp:sp modelId="{62651157-5E23-EF4E-8295-8CAAB3F87606}">
      <dsp:nvSpPr>
        <dsp:cNvPr id="0" name=""/>
        <dsp:cNvSpPr/>
      </dsp:nvSpPr>
      <dsp:spPr>
        <a:xfrm>
          <a:off x="5787278" y="1941699"/>
          <a:ext cx="2630580" cy="1578348"/>
        </a:xfrm>
        <a:prstGeom prst="rect">
          <a:avLst/>
        </a:prstGeom>
        <a:gradFill rotWithShape="0">
          <a:gsLst>
            <a:gs pos="0">
              <a:schemeClr val="accent1">
                <a:hueOff val="0"/>
                <a:satOff val="0"/>
                <a:lumOff val="0"/>
                <a:alphaOff val="0"/>
                <a:tint val="73000"/>
                <a:shade val="100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tint val="100000"/>
                <a:shade val="57000"/>
                <a:satMod val="120000"/>
              </a:schemeClr>
            </a:gs>
            <a:gs pos="80000">
              <a:schemeClr val="accent1">
                <a:hueOff val="0"/>
                <a:satOff val="0"/>
                <a:lumOff val="0"/>
                <a:alphaOff val="0"/>
                <a:tint val="100000"/>
                <a:shade val="56000"/>
                <a:satMod val="145000"/>
              </a:schemeClr>
            </a:gs>
            <a:gs pos="88000">
              <a:schemeClr val="accent1">
                <a:hueOff val="0"/>
                <a:satOff val="0"/>
                <a:lumOff val="0"/>
                <a:alphaOff val="0"/>
                <a:tint val="100000"/>
                <a:shade val="63000"/>
                <a:satMod val="160000"/>
              </a:schemeClr>
            </a:gs>
            <a:gs pos="100000">
              <a:schemeClr val="accent1">
                <a:hueOff val="0"/>
                <a:satOff val="0"/>
                <a:lumOff val="0"/>
                <a:alphaOff val="0"/>
                <a:tint val="99000"/>
                <a:shade val="100000"/>
                <a:satMod val="155000"/>
              </a:schemeClr>
            </a:gs>
          </a:gsLst>
          <a:lin ang="5400000" scaled="0"/>
        </a:gradFill>
        <a:ln>
          <a:noFill/>
        </a:ln>
        <a:effectLst/>
        <a:scene3d>
          <a:camera prst="orthographicFront">
            <a:rot lat="0" lon="0" rev="0"/>
          </a:camera>
          <a:lightRig rig="glow" dir="tl">
            <a:rot lat="0" lon="0" rev="1800000"/>
          </a:lightRig>
        </a:scene3d>
        <a:sp3d contourW="10160" prstMaterial="dkEdge">
          <a:bevelT w="0" h="0" prst="angle"/>
          <a:contourClr>
            <a:schemeClr val="accent1">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kern="1200" dirty="0" smtClean="0"/>
            <a:t>Are currently in school, have graduated or obtained a certificate of completion from high school, have obtained a general education development (GED) certificate, or are an honorably discharged veteran of the Coast Guard or Armed Forces of the United States   AND</a:t>
          </a:r>
          <a:endParaRPr lang="en-US" sz="1200" kern="1200" dirty="0"/>
        </a:p>
      </dsp:txBody>
      <dsp:txXfrm>
        <a:off x="5787278" y="1941699"/>
        <a:ext cx="2630580" cy="1578348"/>
      </dsp:txXfrm>
    </dsp:sp>
    <dsp:sp modelId="{F408941F-750D-BB44-BE9D-E6897613D58F}">
      <dsp:nvSpPr>
        <dsp:cNvPr id="0" name=""/>
        <dsp:cNvSpPr/>
      </dsp:nvSpPr>
      <dsp:spPr>
        <a:xfrm>
          <a:off x="2893639" y="3783105"/>
          <a:ext cx="2630580" cy="1578348"/>
        </a:xfrm>
        <a:prstGeom prst="rect">
          <a:avLst/>
        </a:prstGeom>
        <a:gradFill rotWithShape="0">
          <a:gsLst>
            <a:gs pos="0">
              <a:schemeClr val="accent1">
                <a:hueOff val="0"/>
                <a:satOff val="0"/>
                <a:lumOff val="0"/>
                <a:alphaOff val="0"/>
                <a:tint val="73000"/>
                <a:shade val="100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tint val="100000"/>
                <a:shade val="57000"/>
                <a:satMod val="120000"/>
              </a:schemeClr>
            </a:gs>
            <a:gs pos="80000">
              <a:schemeClr val="accent1">
                <a:hueOff val="0"/>
                <a:satOff val="0"/>
                <a:lumOff val="0"/>
                <a:alphaOff val="0"/>
                <a:tint val="100000"/>
                <a:shade val="56000"/>
                <a:satMod val="145000"/>
              </a:schemeClr>
            </a:gs>
            <a:gs pos="88000">
              <a:schemeClr val="accent1">
                <a:hueOff val="0"/>
                <a:satOff val="0"/>
                <a:lumOff val="0"/>
                <a:alphaOff val="0"/>
                <a:tint val="100000"/>
                <a:shade val="63000"/>
                <a:satMod val="160000"/>
              </a:schemeClr>
            </a:gs>
            <a:gs pos="100000">
              <a:schemeClr val="accent1">
                <a:hueOff val="0"/>
                <a:satOff val="0"/>
                <a:lumOff val="0"/>
                <a:alphaOff val="0"/>
                <a:tint val="99000"/>
                <a:shade val="100000"/>
                <a:satMod val="155000"/>
              </a:schemeClr>
            </a:gs>
          </a:gsLst>
          <a:lin ang="5400000" scaled="0"/>
        </a:gradFill>
        <a:ln>
          <a:noFill/>
        </a:ln>
        <a:effectLst/>
        <a:scene3d>
          <a:camera prst="orthographicFront">
            <a:rot lat="0" lon="0" rev="0"/>
          </a:camera>
          <a:lightRig rig="glow" dir="tl">
            <a:rot lat="0" lon="0" rev="1800000"/>
          </a:lightRig>
        </a:scene3d>
        <a:sp3d contourW="10160" prstMaterial="dkEdge">
          <a:bevelT w="0" h="0" prst="angle"/>
          <a:contourClr>
            <a:schemeClr val="accent1">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dirty="0" smtClean="0"/>
            <a:t>Have not been convicted of a felony, significant misdemeanor, three or more other misdemeanors, and do not otherwise pose a threat to national security or public safety</a:t>
          </a:r>
          <a:endParaRPr lang="en-US" sz="1600" kern="1200" dirty="0"/>
        </a:p>
      </dsp:txBody>
      <dsp:txXfrm>
        <a:off x="2893639" y="3783105"/>
        <a:ext cx="2630580" cy="15783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4B7060-450C-4AE1-B4DA-EE5888619598}">
      <dsp:nvSpPr>
        <dsp:cNvPr id="0" name=""/>
        <dsp:cNvSpPr/>
      </dsp:nvSpPr>
      <dsp:spPr>
        <a:xfrm>
          <a:off x="0" y="0"/>
          <a:ext cx="3845346" cy="230720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Past persecution</a:t>
          </a:r>
        </a:p>
        <a:p>
          <a:pPr lvl="0" algn="ctr" defTabSz="1333500">
            <a:lnSpc>
              <a:spcPct val="90000"/>
            </a:lnSpc>
            <a:spcBef>
              <a:spcPct val="0"/>
            </a:spcBef>
            <a:spcAft>
              <a:spcPct val="35000"/>
            </a:spcAft>
          </a:pPr>
          <a:endParaRPr lang="en-US" sz="3000" kern="1200" dirty="0"/>
        </a:p>
      </dsp:txBody>
      <dsp:txXfrm>
        <a:off x="0" y="0"/>
        <a:ext cx="3845346" cy="2307208"/>
      </dsp:txXfrm>
    </dsp:sp>
    <dsp:sp modelId="{A1BD0F25-E758-4DA6-A454-424072569E6E}">
      <dsp:nvSpPr>
        <dsp:cNvPr id="0" name=""/>
        <dsp:cNvSpPr/>
      </dsp:nvSpPr>
      <dsp:spPr>
        <a:xfrm>
          <a:off x="4190991" y="800105"/>
          <a:ext cx="3845346" cy="230720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Well- founded fear</a:t>
          </a:r>
          <a:endParaRPr lang="en-US" sz="3000" kern="1200" dirty="0"/>
        </a:p>
      </dsp:txBody>
      <dsp:txXfrm>
        <a:off x="4190991" y="800105"/>
        <a:ext cx="3845346" cy="2307208"/>
      </dsp:txXfrm>
    </dsp:sp>
    <dsp:sp modelId="{1D444B74-581E-4C9C-9DA9-10500D8ECCE0}">
      <dsp:nvSpPr>
        <dsp:cNvPr id="0" name=""/>
        <dsp:cNvSpPr/>
      </dsp:nvSpPr>
      <dsp:spPr>
        <a:xfrm>
          <a:off x="228592" y="2438399"/>
          <a:ext cx="7467586" cy="668213"/>
        </a:xfrm>
        <a:prstGeom prst="rect">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solidFill>
                <a:schemeClr val="tx1"/>
              </a:solidFill>
            </a:rPr>
            <a:t>On account of </a:t>
          </a:r>
          <a:endParaRPr lang="en-US" sz="3000" kern="1200" dirty="0">
            <a:solidFill>
              <a:schemeClr val="tx1"/>
            </a:solidFill>
          </a:endParaRPr>
        </a:p>
      </dsp:txBody>
      <dsp:txXfrm>
        <a:off x="228592" y="2438399"/>
        <a:ext cx="7467586" cy="668213"/>
      </dsp:txXfrm>
    </dsp:sp>
  </dsp:spTree>
</dsp:drawing>
</file>

<file path=ppt/diagrams/layout1.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xml><?xml version="1.0" encoding="utf-8"?>
<dgm:layoutDef xmlns:dgm="http://schemas.openxmlformats.org/drawingml/2006/diagram" xmlns:a="http://schemas.openxmlformats.org/drawingml/2006/main" uniqueId="urn:microsoft.com/office/officeart/2005/8/layout/default#2">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68313"/>
          </a:xfrm>
          <a:prstGeom prst="rect">
            <a:avLst/>
          </a:prstGeom>
        </p:spPr>
        <p:txBody>
          <a:bodyPr vert="horz" lIns="93159" tIns="46580" rIns="93159" bIns="4658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4014788" y="0"/>
            <a:ext cx="3070225" cy="468313"/>
          </a:xfrm>
          <a:prstGeom prst="rect">
            <a:avLst/>
          </a:prstGeom>
        </p:spPr>
        <p:txBody>
          <a:bodyPr vert="horz" wrap="square" lIns="93159" tIns="46580" rIns="93159" bIns="46580" numCol="1" anchor="t" anchorCtr="0" compatLnSpc="1">
            <a:prstTxWarp prst="textNoShape">
              <a:avLst/>
            </a:prstTxWarp>
          </a:bodyPr>
          <a:lstStyle>
            <a:lvl1pPr algn="r">
              <a:defRPr sz="1200">
                <a:latin typeface="Calibri" pitchFamily="34" charset="0"/>
                <a:cs typeface="Arial" pitchFamily="34" charset="0"/>
              </a:defRPr>
            </a:lvl1pPr>
          </a:lstStyle>
          <a:p>
            <a:pPr>
              <a:defRPr/>
            </a:pPr>
            <a:fld id="{F3D124C0-979A-4BB6-894E-F7493EDBB39F}" type="datetimeFigureOut">
              <a:rPr lang="en-US" altLang="en-US"/>
              <a:pPr>
                <a:defRPr/>
              </a:pPr>
              <a:t>4/30/18</a:t>
            </a:fld>
            <a:endParaRPr lang="en-US" altLang="en-US"/>
          </a:p>
        </p:txBody>
      </p:sp>
      <p:sp>
        <p:nvSpPr>
          <p:cNvPr id="4" name="Footer Placeholder 3"/>
          <p:cNvSpPr>
            <a:spLocks noGrp="1"/>
          </p:cNvSpPr>
          <p:nvPr>
            <p:ph type="ftr" sz="quarter" idx="2"/>
          </p:nvPr>
        </p:nvSpPr>
        <p:spPr>
          <a:xfrm>
            <a:off x="0" y="8902700"/>
            <a:ext cx="3070225" cy="468313"/>
          </a:xfrm>
          <a:prstGeom prst="rect">
            <a:avLst/>
          </a:prstGeom>
        </p:spPr>
        <p:txBody>
          <a:bodyPr vert="horz" lIns="93159" tIns="46580" rIns="93159" bIns="4658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4014788" y="8902700"/>
            <a:ext cx="3070225" cy="468313"/>
          </a:xfrm>
          <a:prstGeom prst="rect">
            <a:avLst/>
          </a:prstGeom>
        </p:spPr>
        <p:txBody>
          <a:bodyPr vert="horz" wrap="square" lIns="93159" tIns="46580" rIns="93159" bIns="46580" numCol="1" anchor="b" anchorCtr="0" compatLnSpc="1">
            <a:prstTxWarp prst="textNoShape">
              <a:avLst/>
            </a:prstTxWarp>
          </a:bodyPr>
          <a:lstStyle>
            <a:lvl1pPr algn="r">
              <a:defRPr sz="1200">
                <a:latin typeface="Calibri" pitchFamily="34" charset="0"/>
                <a:cs typeface="Arial" pitchFamily="34" charset="0"/>
              </a:defRPr>
            </a:lvl1pPr>
          </a:lstStyle>
          <a:p>
            <a:pPr>
              <a:defRPr/>
            </a:pPr>
            <a:fld id="{B88C3B45-9361-40CA-876A-7AE9827C4242}" type="slidenum">
              <a:rPr lang="en-US" altLang="en-US"/>
              <a:pPr>
                <a:defRPr/>
              </a:pPr>
              <a:t>‹#›</a:t>
            </a:fld>
            <a:endParaRPr lang="en-US" altLang="en-US"/>
          </a:p>
        </p:txBody>
      </p:sp>
    </p:spTree>
    <p:extLst>
      <p:ext uri="{BB962C8B-B14F-4D97-AF65-F5344CB8AC3E}">
        <p14:creationId xmlns:p14="http://schemas.microsoft.com/office/powerpoint/2010/main" val="4685982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68313"/>
          </a:xfrm>
          <a:prstGeom prst="rect">
            <a:avLst/>
          </a:prstGeom>
        </p:spPr>
        <p:txBody>
          <a:bodyPr vert="horz" lIns="93159" tIns="46580" rIns="93159" bIns="4658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4014788" y="0"/>
            <a:ext cx="3070225" cy="468313"/>
          </a:xfrm>
          <a:prstGeom prst="rect">
            <a:avLst/>
          </a:prstGeom>
        </p:spPr>
        <p:txBody>
          <a:bodyPr vert="horz" wrap="square" lIns="93159" tIns="46580" rIns="93159" bIns="46580" numCol="1" anchor="t" anchorCtr="0" compatLnSpc="1">
            <a:prstTxWarp prst="textNoShape">
              <a:avLst/>
            </a:prstTxWarp>
          </a:bodyPr>
          <a:lstStyle>
            <a:lvl1pPr algn="r">
              <a:defRPr sz="1200">
                <a:latin typeface="Calibri" pitchFamily="34" charset="0"/>
                <a:cs typeface="Arial" pitchFamily="34" charset="0"/>
              </a:defRPr>
            </a:lvl1pPr>
          </a:lstStyle>
          <a:p>
            <a:pPr>
              <a:defRPr/>
            </a:pPr>
            <a:fld id="{221D5DB0-206B-4194-A125-6E941B3C9641}" type="datetimeFigureOut">
              <a:rPr lang="en-US" altLang="en-US"/>
              <a:pPr>
                <a:defRPr/>
              </a:pPr>
              <a:t>4/30/18</a:t>
            </a:fld>
            <a:endParaRPr lang="en-US" altLang="en-US"/>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3159" tIns="46580" rIns="93159" bIns="46580" rtlCol="0" anchor="ctr"/>
          <a:lstStyle/>
          <a:p>
            <a:pPr lvl="0"/>
            <a:endParaRPr lang="en-US" noProof="0" dirty="0"/>
          </a:p>
        </p:txBody>
      </p:sp>
      <p:sp>
        <p:nvSpPr>
          <p:cNvPr id="5" name="Notes Placeholder 4"/>
          <p:cNvSpPr>
            <a:spLocks noGrp="1"/>
          </p:cNvSpPr>
          <p:nvPr>
            <p:ph type="body" sz="quarter" idx="3"/>
          </p:nvPr>
        </p:nvSpPr>
        <p:spPr>
          <a:xfrm>
            <a:off x="708025" y="4452938"/>
            <a:ext cx="5670550" cy="4216400"/>
          </a:xfrm>
          <a:prstGeom prst="rect">
            <a:avLst/>
          </a:prstGeom>
        </p:spPr>
        <p:txBody>
          <a:bodyPr vert="horz" lIns="93159" tIns="46580" rIns="93159" bIns="4658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902700"/>
            <a:ext cx="3070225" cy="468313"/>
          </a:xfrm>
          <a:prstGeom prst="rect">
            <a:avLst/>
          </a:prstGeom>
        </p:spPr>
        <p:txBody>
          <a:bodyPr vert="horz" lIns="93159" tIns="46580" rIns="93159" bIns="4658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4014788" y="8902700"/>
            <a:ext cx="3070225" cy="468313"/>
          </a:xfrm>
          <a:prstGeom prst="rect">
            <a:avLst/>
          </a:prstGeom>
        </p:spPr>
        <p:txBody>
          <a:bodyPr vert="horz" wrap="square" lIns="93159" tIns="46580" rIns="93159" bIns="46580" numCol="1" anchor="b" anchorCtr="0" compatLnSpc="1">
            <a:prstTxWarp prst="textNoShape">
              <a:avLst/>
            </a:prstTxWarp>
          </a:bodyPr>
          <a:lstStyle>
            <a:lvl1pPr algn="r">
              <a:defRPr sz="1200">
                <a:latin typeface="Calibri" pitchFamily="34" charset="0"/>
                <a:cs typeface="Arial" pitchFamily="34" charset="0"/>
              </a:defRPr>
            </a:lvl1pPr>
          </a:lstStyle>
          <a:p>
            <a:pPr>
              <a:defRPr/>
            </a:pPr>
            <a:fld id="{0046AECB-C5AB-464E-ACE2-3A5907CDC979}" type="slidenum">
              <a:rPr lang="en-US" altLang="en-US"/>
              <a:pPr>
                <a:defRPr/>
              </a:pPr>
              <a:t>‹#›</a:t>
            </a:fld>
            <a:endParaRPr lang="en-US" altLang="en-US"/>
          </a:p>
        </p:txBody>
      </p:sp>
    </p:spTree>
    <p:extLst>
      <p:ext uri="{BB962C8B-B14F-4D97-AF65-F5344CB8AC3E}">
        <p14:creationId xmlns:p14="http://schemas.microsoft.com/office/powerpoint/2010/main" val="147560405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5974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
        <p:nvSpPr>
          <p:cNvPr id="15974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64F5B07C-05C1-4948-8F52-636A617BA196}" type="slidenum">
              <a:rPr lang="en-US" altLang="en-US" smtClean="0">
                <a:cs typeface="Arial" charset="0"/>
              </a:rPr>
              <a:pPr eaLnBrk="1" hangingPunct="1">
                <a:spcBef>
                  <a:spcPct val="0"/>
                </a:spcBef>
              </a:pPr>
              <a:t>1</a:t>
            </a:fld>
            <a:endParaRPr lang="en-US" altLang="en-US" smtClean="0">
              <a:cs typeface="Arial" charset="0"/>
            </a:endParaRPr>
          </a:p>
        </p:txBody>
      </p:sp>
    </p:spTree>
    <p:extLst>
      <p:ext uri="{BB962C8B-B14F-4D97-AF65-F5344CB8AC3E}">
        <p14:creationId xmlns:p14="http://schemas.microsoft.com/office/powerpoint/2010/main" val="18981338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771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ea typeface="ＭＳ Ｐゴシック" pitchFamily="34" charset="-128"/>
            </a:endParaRPr>
          </a:p>
        </p:txBody>
      </p:sp>
      <p:sp>
        <p:nvSpPr>
          <p:cNvPr id="1771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C31C3818-A29E-4FD1-AD73-2F29BCA0C975}" type="slidenum">
              <a:rPr lang="en-US" altLang="en-US" smtClean="0">
                <a:cs typeface="Arial" charset="0"/>
              </a:rPr>
              <a:pPr eaLnBrk="1" hangingPunct="1">
                <a:spcBef>
                  <a:spcPct val="0"/>
                </a:spcBef>
              </a:pPr>
              <a:t>10</a:t>
            </a:fld>
            <a:endParaRPr lang="en-US" altLang="en-US" smtClean="0">
              <a:cs typeface="Arial" charset="0"/>
            </a:endParaRPr>
          </a:p>
        </p:txBody>
      </p:sp>
    </p:spTree>
    <p:extLst>
      <p:ext uri="{BB962C8B-B14F-4D97-AF65-F5344CB8AC3E}">
        <p14:creationId xmlns:p14="http://schemas.microsoft.com/office/powerpoint/2010/main" val="15582752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7920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nSpc>
                <a:spcPct val="80000"/>
              </a:lnSpc>
            </a:pPr>
            <a:endParaRPr lang="en-US" altLang="en-US" sz="900" dirty="0" smtClean="0">
              <a:ea typeface="ＭＳ Ｐゴシック" pitchFamily="34" charset="-128"/>
            </a:endParaRPr>
          </a:p>
        </p:txBody>
      </p:sp>
      <p:sp>
        <p:nvSpPr>
          <p:cNvPr id="17920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1B44115D-C578-47B0-B755-9B1F8FF3F833}" type="slidenum">
              <a:rPr lang="en-US" altLang="en-US" smtClean="0">
                <a:cs typeface="Arial" charset="0"/>
              </a:rPr>
              <a:pPr eaLnBrk="1" hangingPunct="1">
                <a:spcBef>
                  <a:spcPct val="0"/>
                </a:spcBef>
              </a:pPr>
              <a:t>11</a:t>
            </a:fld>
            <a:endParaRPr lang="en-US" altLang="en-US" smtClean="0">
              <a:cs typeface="Arial" charset="0"/>
            </a:endParaRPr>
          </a:p>
        </p:txBody>
      </p:sp>
    </p:spTree>
    <p:extLst>
      <p:ext uri="{BB962C8B-B14F-4D97-AF65-F5344CB8AC3E}">
        <p14:creationId xmlns:p14="http://schemas.microsoft.com/office/powerpoint/2010/main" val="13695557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022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
        <p:nvSpPr>
          <p:cNvPr id="18022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EC05456F-E097-4600-AD21-32915B11E220}" type="slidenum">
              <a:rPr lang="en-US" altLang="en-US" smtClean="0">
                <a:cs typeface="Arial" charset="0"/>
              </a:rPr>
              <a:pPr eaLnBrk="1" hangingPunct="1">
                <a:spcBef>
                  <a:spcPct val="0"/>
                </a:spcBef>
              </a:pPr>
              <a:t>12</a:t>
            </a:fld>
            <a:endParaRPr lang="en-US" altLang="en-US" smtClean="0">
              <a:cs typeface="Arial" charset="0"/>
            </a:endParaRPr>
          </a:p>
        </p:txBody>
      </p:sp>
    </p:spTree>
    <p:extLst>
      <p:ext uri="{BB962C8B-B14F-4D97-AF65-F5344CB8AC3E}">
        <p14:creationId xmlns:p14="http://schemas.microsoft.com/office/powerpoint/2010/main" val="13945180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125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
        <p:nvSpPr>
          <p:cNvPr id="18125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C2DC3572-1860-4C70-ADEA-5B6FDE829126}" type="slidenum">
              <a:rPr lang="en-US" altLang="en-US" smtClean="0">
                <a:cs typeface="Arial" charset="0"/>
              </a:rPr>
              <a:pPr eaLnBrk="1" hangingPunct="1">
                <a:spcBef>
                  <a:spcPct val="0"/>
                </a:spcBef>
              </a:pPr>
              <a:t>13</a:t>
            </a:fld>
            <a:endParaRPr lang="en-US" altLang="en-US" smtClean="0">
              <a:cs typeface="Arial" charset="0"/>
            </a:endParaRPr>
          </a:p>
        </p:txBody>
      </p:sp>
    </p:spTree>
    <p:extLst>
      <p:ext uri="{BB962C8B-B14F-4D97-AF65-F5344CB8AC3E}">
        <p14:creationId xmlns:p14="http://schemas.microsoft.com/office/powerpoint/2010/main" val="278219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329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
        <p:nvSpPr>
          <p:cNvPr id="18330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AED9F857-2160-464D-BB4C-72A4F0087EE4}" type="slidenum">
              <a:rPr lang="en-US" altLang="en-US" smtClean="0">
                <a:cs typeface="Arial" charset="0"/>
              </a:rPr>
              <a:pPr eaLnBrk="1" hangingPunct="1">
                <a:spcBef>
                  <a:spcPct val="0"/>
                </a:spcBef>
              </a:pPr>
              <a:t>14</a:t>
            </a:fld>
            <a:endParaRPr lang="en-US" altLang="en-US" smtClean="0">
              <a:cs typeface="Arial" charset="0"/>
            </a:endParaRPr>
          </a:p>
        </p:txBody>
      </p:sp>
    </p:spTree>
    <p:extLst>
      <p:ext uri="{BB962C8B-B14F-4D97-AF65-F5344CB8AC3E}">
        <p14:creationId xmlns:p14="http://schemas.microsoft.com/office/powerpoint/2010/main" val="15999824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9661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
        <p:nvSpPr>
          <p:cNvPr id="19661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AC93FBC2-316D-4CE0-8F3B-4E15ECFA4272}" type="slidenum">
              <a:rPr lang="en-US" altLang="en-US" smtClean="0">
                <a:cs typeface="Arial" charset="0"/>
              </a:rPr>
              <a:pPr eaLnBrk="1" hangingPunct="1">
                <a:spcBef>
                  <a:spcPct val="0"/>
                </a:spcBef>
              </a:pPr>
              <a:t>15</a:t>
            </a:fld>
            <a:endParaRPr lang="en-US" altLang="en-US" smtClean="0">
              <a:cs typeface="Arial" charset="0"/>
            </a:endParaRPr>
          </a:p>
        </p:txBody>
      </p:sp>
    </p:spTree>
    <p:extLst>
      <p:ext uri="{BB962C8B-B14F-4D97-AF65-F5344CB8AC3E}">
        <p14:creationId xmlns:p14="http://schemas.microsoft.com/office/powerpoint/2010/main" val="1144060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9763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
        <p:nvSpPr>
          <p:cNvPr id="19763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A5C372B2-5D30-4E5A-8FCC-F0014FB7FB64}" type="slidenum">
              <a:rPr lang="en-US" altLang="en-US" smtClean="0">
                <a:cs typeface="Arial" charset="0"/>
              </a:rPr>
              <a:pPr eaLnBrk="1" hangingPunct="1">
                <a:spcBef>
                  <a:spcPct val="0"/>
                </a:spcBef>
              </a:pPr>
              <a:t>16</a:t>
            </a:fld>
            <a:endParaRPr lang="en-US" altLang="en-US" smtClean="0">
              <a:cs typeface="Arial" charset="0"/>
            </a:endParaRPr>
          </a:p>
        </p:txBody>
      </p:sp>
    </p:spTree>
    <p:extLst>
      <p:ext uri="{BB962C8B-B14F-4D97-AF65-F5344CB8AC3E}">
        <p14:creationId xmlns:p14="http://schemas.microsoft.com/office/powerpoint/2010/main" val="8245846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2425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
        <p:nvSpPr>
          <p:cNvPr id="22426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B0835CEC-9E93-47B5-A020-32213D7126C7}" type="slidenum">
              <a:rPr lang="en-US" altLang="en-US" smtClean="0">
                <a:cs typeface="Arial" charset="0"/>
              </a:rPr>
              <a:pPr eaLnBrk="1" hangingPunct="1">
                <a:spcBef>
                  <a:spcPct val="0"/>
                </a:spcBef>
              </a:pPr>
              <a:t>19</a:t>
            </a:fld>
            <a:endParaRPr lang="en-US" altLang="en-US" smtClean="0">
              <a:cs typeface="Arial" charset="0"/>
            </a:endParaRPr>
          </a:p>
        </p:txBody>
      </p:sp>
    </p:spTree>
    <p:extLst>
      <p:ext uri="{BB962C8B-B14F-4D97-AF65-F5344CB8AC3E}">
        <p14:creationId xmlns:p14="http://schemas.microsoft.com/office/powerpoint/2010/main" val="10825914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0173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
        <p:nvSpPr>
          <p:cNvPr id="20173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A74CF881-1762-4984-AD34-1F8D47ABCF86}" type="slidenum">
              <a:rPr lang="en-US" altLang="en-US" smtClean="0">
                <a:cs typeface="Arial" charset="0"/>
              </a:rPr>
              <a:pPr eaLnBrk="1" hangingPunct="1">
                <a:spcBef>
                  <a:spcPct val="0"/>
                </a:spcBef>
              </a:pPr>
              <a:t>24</a:t>
            </a:fld>
            <a:endParaRPr lang="en-US" altLang="en-US" smtClean="0">
              <a:cs typeface="Arial" charset="0"/>
            </a:endParaRPr>
          </a:p>
        </p:txBody>
      </p:sp>
    </p:spTree>
    <p:extLst>
      <p:ext uri="{BB962C8B-B14F-4D97-AF65-F5344CB8AC3E}">
        <p14:creationId xmlns:p14="http://schemas.microsoft.com/office/powerpoint/2010/main" val="16323032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0377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ea typeface="ＭＳ Ｐゴシック" pitchFamily="34" charset="-128"/>
            </a:endParaRPr>
          </a:p>
        </p:txBody>
      </p:sp>
      <p:sp>
        <p:nvSpPr>
          <p:cNvPr id="20378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149DFC5B-FAD5-4535-B582-98FA339498B4}" type="slidenum">
              <a:rPr lang="en-US" altLang="en-US" smtClean="0">
                <a:cs typeface="Arial" charset="0"/>
              </a:rPr>
              <a:pPr eaLnBrk="1" hangingPunct="1">
                <a:spcBef>
                  <a:spcPct val="0"/>
                </a:spcBef>
              </a:pPr>
              <a:t>26</a:t>
            </a:fld>
            <a:endParaRPr lang="en-US" altLang="en-US" smtClean="0">
              <a:cs typeface="Arial" charset="0"/>
            </a:endParaRPr>
          </a:p>
        </p:txBody>
      </p:sp>
    </p:spTree>
    <p:extLst>
      <p:ext uri="{BB962C8B-B14F-4D97-AF65-F5344CB8AC3E}">
        <p14:creationId xmlns:p14="http://schemas.microsoft.com/office/powerpoint/2010/main" val="17266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6281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
        <p:nvSpPr>
          <p:cNvPr id="16282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2BFE9E6C-4910-421C-AED5-593A419241C3}" type="slidenum">
              <a:rPr lang="en-US" altLang="en-US" smtClean="0">
                <a:cs typeface="Arial" charset="0"/>
              </a:rPr>
              <a:pPr eaLnBrk="1" hangingPunct="1">
                <a:spcBef>
                  <a:spcPct val="0"/>
                </a:spcBef>
              </a:pPr>
              <a:t>2</a:t>
            </a:fld>
            <a:endParaRPr lang="en-US" altLang="en-US" smtClean="0">
              <a:cs typeface="Arial" charset="0"/>
            </a:endParaRPr>
          </a:p>
        </p:txBody>
      </p:sp>
    </p:spTree>
    <p:extLst>
      <p:ext uri="{BB962C8B-B14F-4D97-AF65-F5344CB8AC3E}">
        <p14:creationId xmlns:p14="http://schemas.microsoft.com/office/powerpoint/2010/main" val="10664273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0480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a:p>
            <a:r>
              <a:rPr lang="en-US" altLang="en-US" smtClean="0">
                <a:ea typeface="ＭＳ Ｐゴシック" pitchFamily="34" charset="-128"/>
              </a:rPr>
              <a:t>Interview Considerations:</a:t>
            </a:r>
          </a:p>
          <a:p>
            <a:pPr>
              <a:buFontTx/>
              <a:buAutoNum type="arabicParenBoth"/>
            </a:pPr>
            <a:r>
              <a:rPr lang="en-US" altLang="en-US" smtClean="0">
                <a:ea typeface="ＭＳ Ｐゴシック" pitchFamily="34" charset="-128"/>
              </a:rPr>
              <a:t>Presence of a trusted adult for moral support or comfort (can be both trusted adult and an attorney)</a:t>
            </a:r>
          </a:p>
          <a:p>
            <a:r>
              <a:rPr lang="en-US" altLang="en-US" smtClean="0">
                <a:ea typeface="ＭＳ Ｐゴシック" pitchFamily="34" charset="-128"/>
              </a:rPr>
              <a:t>(2) Parental consent to interview?</a:t>
            </a:r>
          </a:p>
          <a:p>
            <a:r>
              <a:rPr lang="en-US" altLang="en-US" smtClean="0">
                <a:ea typeface="ＭＳ Ｐゴシック" pitchFamily="34" charset="-128"/>
              </a:rPr>
              <a:t>(3) Non-adversarial interview (have female officers for female applicants)</a:t>
            </a:r>
          </a:p>
          <a:p>
            <a:r>
              <a:rPr lang="en-US" altLang="en-US" smtClean="0">
                <a:ea typeface="ＭＳ Ｐゴシック" pitchFamily="34" charset="-128"/>
              </a:rPr>
              <a:t>(4) Building rapport</a:t>
            </a:r>
          </a:p>
          <a:p>
            <a:endParaRPr lang="en-US" altLang="en-US" smtClean="0">
              <a:ea typeface="ＭＳ Ｐゴシック" pitchFamily="34" charset="-128"/>
            </a:endParaRPr>
          </a:p>
          <a:p>
            <a:r>
              <a:rPr lang="en-US" altLang="en-US" smtClean="0">
                <a:ea typeface="ＭＳ Ｐゴシック" pitchFamily="34" charset="-128"/>
              </a:rPr>
              <a:t>Child-sensitive questioning and listening techniques:</a:t>
            </a:r>
          </a:p>
          <a:p>
            <a:pPr>
              <a:buFontTx/>
              <a:buAutoNum type="arabicParenBoth"/>
            </a:pPr>
            <a:r>
              <a:rPr lang="en-US" altLang="en-US" smtClean="0">
                <a:ea typeface="ＭＳ Ｐゴシック" pitchFamily="34" charset="-128"/>
              </a:rPr>
              <a:t>short, clear, age-appropriate questions</a:t>
            </a:r>
          </a:p>
          <a:p>
            <a:pPr>
              <a:buFontTx/>
              <a:buAutoNum type="arabicParenBoth"/>
            </a:pPr>
            <a:r>
              <a:rPr lang="en-US" altLang="en-US" smtClean="0">
                <a:ea typeface="ＭＳ Ｐゴシック" pitchFamily="34" charset="-128"/>
              </a:rPr>
              <a:t>Avoid long or compound questions</a:t>
            </a:r>
          </a:p>
          <a:p>
            <a:pPr>
              <a:buFontTx/>
              <a:buAutoNum type="arabicParenBoth"/>
            </a:pPr>
            <a:r>
              <a:rPr lang="en-US" altLang="en-US" smtClean="0">
                <a:ea typeface="ＭＳ Ｐゴシック" pitchFamily="34" charset="-128"/>
              </a:rPr>
              <a:t>One or two syllable works instead of three or four syllable </a:t>
            </a:r>
          </a:p>
          <a:p>
            <a:pPr>
              <a:buFontTx/>
              <a:buAutoNum type="arabicParenBoth"/>
            </a:pPr>
            <a:r>
              <a:rPr lang="en-US" altLang="en-US" smtClean="0">
                <a:ea typeface="ＭＳ Ｐゴシック" pitchFamily="34" charset="-128"/>
              </a:rPr>
              <a:t>Avoid complex verb constructions</a:t>
            </a:r>
          </a:p>
          <a:p>
            <a:pPr>
              <a:buFontTx/>
              <a:buAutoNum type="arabicParenBoth"/>
            </a:pPr>
            <a:r>
              <a:rPr lang="en-US" altLang="en-US" smtClean="0">
                <a:ea typeface="ＭＳ Ｐゴシック" pitchFamily="34" charset="-128"/>
              </a:rPr>
              <a:t>Ask child to define or explain the term to check understanding </a:t>
            </a:r>
          </a:p>
          <a:p>
            <a:pPr>
              <a:buFontTx/>
              <a:buAutoNum type="arabicParenBoth"/>
            </a:pPr>
            <a:r>
              <a:rPr lang="en-US" altLang="en-US" smtClean="0">
                <a:ea typeface="ＭＳ Ｐゴシック" pitchFamily="34" charset="-128"/>
              </a:rPr>
              <a:t>Ask child to define or explain terms she uses</a:t>
            </a:r>
          </a:p>
          <a:p>
            <a:pPr>
              <a:buFontTx/>
              <a:buAutoNum type="arabicParenBoth"/>
            </a:pPr>
            <a:r>
              <a:rPr lang="en-US" altLang="en-US" smtClean="0">
                <a:ea typeface="ＭＳ Ｐゴシック" pitchFamily="34" charset="-128"/>
              </a:rPr>
              <a:t>Tolerate pauses</a:t>
            </a:r>
          </a:p>
          <a:p>
            <a:pPr>
              <a:buFontTx/>
              <a:buAutoNum type="arabicParenBoth"/>
            </a:pPr>
            <a:r>
              <a:rPr lang="en-US" altLang="en-US" smtClean="0">
                <a:ea typeface="ＭＳ Ｐゴシック" pitchFamily="34" charset="-128"/>
              </a:rPr>
              <a:t>Ask child to describe concrete, observable</a:t>
            </a:r>
          </a:p>
          <a:p>
            <a:pPr>
              <a:buFontTx/>
              <a:buAutoNum type="arabicParenBoth"/>
            </a:pPr>
            <a:r>
              <a:rPr lang="en-US" altLang="en-US" smtClean="0">
                <a:ea typeface="ＭＳ Ｐゴシック" pitchFamily="34" charset="-128"/>
              </a:rPr>
              <a:t>Avoid use of legalistic terms such as “persecution”</a:t>
            </a:r>
          </a:p>
          <a:p>
            <a:pPr>
              <a:buFontTx/>
              <a:buAutoNum type="arabicParenBoth"/>
            </a:pPr>
            <a:r>
              <a:rPr lang="en-US" altLang="en-US" smtClean="0">
                <a:ea typeface="ＭＳ Ｐゴシック" pitchFamily="34" charset="-128"/>
              </a:rPr>
              <a:t>Open ended questions</a:t>
            </a:r>
          </a:p>
          <a:p>
            <a:pPr>
              <a:buFontTx/>
              <a:buAutoNum type="arabicParenBoth"/>
            </a:pPr>
            <a:endParaRPr lang="en-US" altLang="en-US" smtClean="0">
              <a:ea typeface="ＭＳ Ｐゴシック" pitchFamily="34" charset="-128"/>
            </a:endParaRPr>
          </a:p>
          <a:p>
            <a:r>
              <a:rPr lang="en-US" altLang="en-US" smtClean="0">
                <a:ea typeface="ＭＳ Ｐゴシック" pitchFamily="34" charset="-128"/>
              </a:rPr>
              <a:t>Measurements of time and distance</a:t>
            </a:r>
          </a:p>
        </p:txBody>
      </p:sp>
      <p:sp>
        <p:nvSpPr>
          <p:cNvPr id="20480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A3D4A2AC-DE06-4BA3-A62C-2E6C6305C913}" type="slidenum">
              <a:rPr lang="en-US" altLang="en-US" smtClean="0">
                <a:cs typeface="Arial" charset="0"/>
              </a:rPr>
              <a:pPr eaLnBrk="1" hangingPunct="1">
                <a:spcBef>
                  <a:spcPct val="0"/>
                </a:spcBef>
              </a:pPr>
              <a:t>27</a:t>
            </a:fld>
            <a:endParaRPr lang="en-US" altLang="en-US" smtClean="0">
              <a:cs typeface="Arial" charset="0"/>
            </a:endParaRPr>
          </a:p>
        </p:txBody>
      </p:sp>
    </p:spTree>
    <p:extLst>
      <p:ext uri="{BB962C8B-B14F-4D97-AF65-F5344CB8AC3E}">
        <p14:creationId xmlns:p14="http://schemas.microsoft.com/office/powerpoint/2010/main" val="2924959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0582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pitchFamily="34" charset="-128"/>
            </a:endParaRPr>
          </a:p>
        </p:txBody>
      </p:sp>
      <p:sp>
        <p:nvSpPr>
          <p:cNvPr id="20582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68546C14-C760-499C-A14C-7A8005AA641C}" type="slidenum">
              <a:rPr lang="en-US" altLang="en-US" smtClean="0">
                <a:cs typeface="Arial" charset="0"/>
              </a:rPr>
              <a:pPr eaLnBrk="1" hangingPunct="1">
                <a:spcBef>
                  <a:spcPct val="0"/>
                </a:spcBef>
              </a:pPr>
              <a:t>28</a:t>
            </a:fld>
            <a:endParaRPr lang="en-US" altLang="en-US" smtClean="0">
              <a:cs typeface="Arial" charset="0"/>
            </a:endParaRPr>
          </a:p>
        </p:txBody>
      </p:sp>
    </p:spTree>
    <p:extLst>
      <p:ext uri="{BB962C8B-B14F-4D97-AF65-F5344CB8AC3E}">
        <p14:creationId xmlns:p14="http://schemas.microsoft.com/office/powerpoint/2010/main" val="3888930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0685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pitchFamily="34" charset="-128"/>
            </a:endParaRPr>
          </a:p>
        </p:txBody>
      </p:sp>
      <p:sp>
        <p:nvSpPr>
          <p:cNvPr id="20685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037E2CD6-0886-47B7-9413-1549FA063635}" type="slidenum">
              <a:rPr lang="en-US" altLang="en-US" smtClean="0">
                <a:cs typeface="Arial" charset="0"/>
              </a:rPr>
              <a:pPr eaLnBrk="1" hangingPunct="1">
                <a:spcBef>
                  <a:spcPct val="0"/>
                </a:spcBef>
              </a:pPr>
              <a:t>29</a:t>
            </a:fld>
            <a:endParaRPr lang="en-US" altLang="en-US" smtClean="0">
              <a:cs typeface="Arial" charset="0"/>
            </a:endParaRPr>
          </a:p>
        </p:txBody>
      </p:sp>
    </p:spTree>
    <p:extLst>
      <p:ext uri="{BB962C8B-B14F-4D97-AF65-F5344CB8AC3E}">
        <p14:creationId xmlns:p14="http://schemas.microsoft.com/office/powerpoint/2010/main" val="13331064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0787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828800" lvl="4" indent="0" eaLnBrk="1" hangingPunct="1">
              <a:spcBef>
                <a:spcPct val="0"/>
              </a:spcBef>
              <a:buFontTx/>
              <a:buNone/>
            </a:pPr>
            <a:endParaRPr lang="en-US" altLang="en-US" dirty="0" smtClean="0">
              <a:ea typeface="ＭＳ Ｐゴシック" pitchFamily="34" charset="-128"/>
            </a:endParaRPr>
          </a:p>
        </p:txBody>
      </p:sp>
      <p:sp>
        <p:nvSpPr>
          <p:cNvPr id="20787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5B6AFF25-739A-4D0F-AB44-55C97C53A824}" type="slidenum">
              <a:rPr lang="en-US" altLang="en-US" smtClean="0">
                <a:cs typeface="Arial" charset="0"/>
              </a:rPr>
              <a:pPr eaLnBrk="1" hangingPunct="1">
                <a:spcBef>
                  <a:spcPct val="0"/>
                </a:spcBef>
              </a:pPr>
              <a:t>30</a:t>
            </a:fld>
            <a:endParaRPr lang="en-US" altLang="en-US" smtClean="0">
              <a:cs typeface="Arial" charset="0"/>
            </a:endParaRPr>
          </a:p>
        </p:txBody>
      </p:sp>
    </p:spTree>
    <p:extLst>
      <p:ext uri="{BB962C8B-B14F-4D97-AF65-F5344CB8AC3E}">
        <p14:creationId xmlns:p14="http://schemas.microsoft.com/office/powerpoint/2010/main" val="8236529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0889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
        <p:nvSpPr>
          <p:cNvPr id="20890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35FE9768-C30B-4B16-BA8B-25D3CB38995A}" type="slidenum">
              <a:rPr lang="en-US" altLang="en-US" smtClean="0">
                <a:cs typeface="Arial" charset="0"/>
              </a:rPr>
              <a:pPr eaLnBrk="1" hangingPunct="1">
                <a:spcBef>
                  <a:spcPct val="0"/>
                </a:spcBef>
              </a:pPr>
              <a:t>31</a:t>
            </a:fld>
            <a:endParaRPr lang="en-US" altLang="en-US" smtClean="0">
              <a:cs typeface="Arial" charset="0"/>
            </a:endParaRPr>
          </a:p>
        </p:txBody>
      </p:sp>
    </p:spTree>
    <p:extLst>
      <p:ext uri="{BB962C8B-B14F-4D97-AF65-F5344CB8AC3E}">
        <p14:creationId xmlns:p14="http://schemas.microsoft.com/office/powerpoint/2010/main" val="4560631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0992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
        <p:nvSpPr>
          <p:cNvPr id="20992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71985304-BC9B-4557-AD9F-B9093066B892}" type="slidenum">
              <a:rPr lang="en-US" altLang="en-US" smtClean="0">
                <a:cs typeface="Arial" charset="0"/>
              </a:rPr>
              <a:pPr eaLnBrk="1" hangingPunct="1">
                <a:spcBef>
                  <a:spcPct val="0"/>
                </a:spcBef>
              </a:pPr>
              <a:t>32</a:t>
            </a:fld>
            <a:endParaRPr lang="en-US" altLang="en-US" smtClean="0">
              <a:cs typeface="Arial" charset="0"/>
            </a:endParaRPr>
          </a:p>
        </p:txBody>
      </p:sp>
    </p:spTree>
    <p:extLst>
      <p:ext uri="{BB962C8B-B14F-4D97-AF65-F5344CB8AC3E}">
        <p14:creationId xmlns:p14="http://schemas.microsoft.com/office/powerpoint/2010/main" val="6834695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1094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ea typeface="ＭＳ Ｐゴシック" pitchFamily="34" charset="-128"/>
              </a:rPr>
              <a:t> </a:t>
            </a:r>
          </a:p>
        </p:txBody>
      </p:sp>
      <p:sp>
        <p:nvSpPr>
          <p:cNvPr id="21094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A4D16FF9-1CD7-4245-A4CC-045F7EDCA2F1}" type="slidenum">
              <a:rPr lang="en-US" altLang="en-US" smtClean="0">
                <a:cs typeface="Arial" charset="0"/>
              </a:rPr>
              <a:pPr eaLnBrk="1" hangingPunct="1">
                <a:spcBef>
                  <a:spcPct val="0"/>
                </a:spcBef>
              </a:pPr>
              <a:t>33</a:t>
            </a:fld>
            <a:endParaRPr lang="en-US" altLang="en-US" smtClean="0">
              <a:cs typeface="Arial" charset="0"/>
            </a:endParaRPr>
          </a:p>
        </p:txBody>
      </p:sp>
    </p:spTree>
    <p:extLst>
      <p:ext uri="{BB962C8B-B14F-4D97-AF65-F5344CB8AC3E}">
        <p14:creationId xmlns:p14="http://schemas.microsoft.com/office/powerpoint/2010/main" val="1834049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1197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pitchFamily="34" charset="-128"/>
            </a:endParaRPr>
          </a:p>
        </p:txBody>
      </p:sp>
      <p:sp>
        <p:nvSpPr>
          <p:cNvPr id="21197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8084393F-9F63-4968-9E93-1AE12262F8D2}" type="slidenum">
              <a:rPr lang="en-US" altLang="en-US" smtClean="0">
                <a:cs typeface="Arial" charset="0"/>
              </a:rPr>
              <a:pPr eaLnBrk="1" hangingPunct="1">
                <a:spcBef>
                  <a:spcPct val="0"/>
                </a:spcBef>
              </a:pPr>
              <a:t>34</a:t>
            </a:fld>
            <a:endParaRPr lang="en-US" altLang="en-US" smtClean="0">
              <a:cs typeface="Arial" charset="0"/>
            </a:endParaRPr>
          </a:p>
        </p:txBody>
      </p:sp>
    </p:spTree>
    <p:extLst>
      <p:ext uri="{BB962C8B-B14F-4D97-AF65-F5344CB8AC3E}">
        <p14:creationId xmlns:p14="http://schemas.microsoft.com/office/powerpoint/2010/main" val="8478099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1401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pitchFamily="34" charset="-128"/>
            </a:endParaRPr>
          </a:p>
        </p:txBody>
      </p:sp>
      <p:sp>
        <p:nvSpPr>
          <p:cNvPr id="21402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BAB8E4C0-3A94-44F5-9F55-C120BFBA8ED9}" type="slidenum">
              <a:rPr lang="en-US" altLang="en-US" smtClean="0">
                <a:cs typeface="Arial" charset="0"/>
              </a:rPr>
              <a:pPr eaLnBrk="1" hangingPunct="1">
                <a:spcBef>
                  <a:spcPct val="0"/>
                </a:spcBef>
              </a:pPr>
              <a:t>35</a:t>
            </a:fld>
            <a:endParaRPr lang="en-US" altLang="en-US" smtClean="0">
              <a:cs typeface="Arial" charset="0"/>
            </a:endParaRPr>
          </a:p>
        </p:txBody>
      </p:sp>
    </p:spTree>
    <p:extLst>
      <p:ext uri="{BB962C8B-B14F-4D97-AF65-F5344CB8AC3E}">
        <p14:creationId xmlns:p14="http://schemas.microsoft.com/office/powerpoint/2010/main" val="5876973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1504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
        <p:nvSpPr>
          <p:cNvPr id="21504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4E425A3D-80A8-420E-9DB3-3B2691C90144}" type="slidenum">
              <a:rPr lang="en-US" altLang="en-US" smtClean="0">
                <a:cs typeface="Arial" charset="0"/>
              </a:rPr>
              <a:pPr eaLnBrk="1" hangingPunct="1">
                <a:spcBef>
                  <a:spcPct val="0"/>
                </a:spcBef>
              </a:pPr>
              <a:t>42</a:t>
            </a:fld>
            <a:endParaRPr lang="en-US" altLang="en-US" smtClean="0">
              <a:cs typeface="Arial" charset="0"/>
            </a:endParaRPr>
          </a:p>
        </p:txBody>
      </p:sp>
    </p:spTree>
    <p:extLst>
      <p:ext uri="{BB962C8B-B14F-4D97-AF65-F5344CB8AC3E}">
        <p14:creationId xmlns:p14="http://schemas.microsoft.com/office/powerpoint/2010/main" val="1152052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6384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ea typeface="ＭＳ Ｐゴシック" pitchFamily="34" charset="-128"/>
            </a:endParaRPr>
          </a:p>
        </p:txBody>
      </p:sp>
      <p:sp>
        <p:nvSpPr>
          <p:cNvPr id="16384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1EF3584F-4443-4130-8972-B5C9DC33E80B}" type="slidenum">
              <a:rPr lang="en-US" altLang="en-US" smtClean="0">
                <a:cs typeface="Arial" charset="0"/>
              </a:rPr>
              <a:pPr eaLnBrk="1" hangingPunct="1">
                <a:spcBef>
                  <a:spcPct val="0"/>
                </a:spcBef>
              </a:pPr>
              <a:t>3</a:t>
            </a:fld>
            <a:endParaRPr lang="en-US" altLang="en-US" smtClean="0">
              <a:cs typeface="Arial" charset="0"/>
            </a:endParaRPr>
          </a:p>
        </p:txBody>
      </p:sp>
    </p:spTree>
    <p:extLst>
      <p:ext uri="{BB962C8B-B14F-4D97-AF65-F5344CB8AC3E}">
        <p14:creationId xmlns:p14="http://schemas.microsoft.com/office/powerpoint/2010/main" val="54555022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1606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
        <p:nvSpPr>
          <p:cNvPr id="21606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E799B42F-3B18-48D4-9A8C-D7EBC546DF59}" type="slidenum">
              <a:rPr lang="en-US" altLang="en-US" smtClean="0">
                <a:cs typeface="Arial" charset="0"/>
              </a:rPr>
              <a:pPr eaLnBrk="1" hangingPunct="1">
                <a:spcBef>
                  <a:spcPct val="0"/>
                </a:spcBef>
              </a:pPr>
              <a:t>49</a:t>
            </a:fld>
            <a:endParaRPr lang="en-US" altLang="en-US" smtClean="0">
              <a:cs typeface="Arial" charset="0"/>
            </a:endParaRPr>
          </a:p>
        </p:txBody>
      </p:sp>
    </p:spTree>
    <p:extLst>
      <p:ext uri="{BB962C8B-B14F-4D97-AF65-F5344CB8AC3E}">
        <p14:creationId xmlns:p14="http://schemas.microsoft.com/office/powerpoint/2010/main" val="82691527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1709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
        <p:nvSpPr>
          <p:cNvPr id="21709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380B9206-9CBC-4954-8A4A-9BF6C2411C77}" type="slidenum">
              <a:rPr lang="en-US" altLang="en-US" smtClean="0">
                <a:cs typeface="Arial" charset="0"/>
              </a:rPr>
              <a:pPr eaLnBrk="1" hangingPunct="1">
                <a:spcBef>
                  <a:spcPct val="0"/>
                </a:spcBef>
              </a:pPr>
              <a:t>52</a:t>
            </a:fld>
            <a:endParaRPr lang="en-US" altLang="en-US" smtClean="0">
              <a:cs typeface="Arial" charset="0"/>
            </a:endParaRPr>
          </a:p>
        </p:txBody>
      </p:sp>
    </p:spTree>
    <p:extLst>
      <p:ext uri="{BB962C8B-B14F-4D97-AF65-F5344CB8AC3E}">
        <p14:creationId xmlns:p14="http://schemas.microsoft.com/office/powerpoint/2010/main" val="15983976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1811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ea typeface="ＭＳ Ｐゴシック" pitchFamily="34" charset="-128"/>
            </a:endParaRPr>
          </a:p>
        </p:txBody>
      </p:sp>
      <p:sp>
        <p:nvSpPr>
          <p:cNvPr id="21811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4726D2F6-B302-4FDA-B472-D7DD0084891C}" type="slidenum">
              <a:rPr lang="en-US" altLang="en-US" smtClean="0">
                <a:cs typeface="Arial" charset="0"/>
              </a:rPr>
              <a:pPr eaLnBrk="1" hangingPunct="1">
                <a:spcBef>
                  <a:spcPct val="0"/>
                </a:spcBef>
              </a:pPr>
              <a:t>54</a:t>
            </a:fld>
            <a:endParaRPr lang="en-US" altLang="en-US" smtClean="0">
              <a:cs typeface="Arial" charset="0"/>
            </a:endParaRPr>
          </a:p>
        </p:txBody>
      </p:sp>
    </p:spTree>
    <p:extLst>
      <p:ext uri="{BB962C8B-B14F-4D97-AF65-F5344CB8AC3E}">
        <p14:creationId xmlns:p14="http://schemas.microsoft.com/office/powerpoint/2010/main" val="139567414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1913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
        <p:nvSpPr>
          <p:cNvPr id="21914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3DB6A5D5-1C85-4029-8D88-B2D44A49AE69}" type="slidenum">
              <a:rPr lang="en-US" altLang="en-US" smtClean="0">
                <a:cs typeface="Arial" charset="0"/>
              </a:rPr>
              <a:pPr eaLnBrk="1" hangingPunct="1">
                <a:spcBef>
                  <a:spcPct val="0"/>
                </a:spcBef>
              </a:pPr>
              <a:t>56</a:t>
            </a:fld>
            <a:endParaRPr lang="en-US" altLang="en-US" smtClean="0">
              <a:cs typeface="Arial" charset="0"/>
            </a:endParaRPr>
          </a:p>
        </p:txBody>
      </p:sp>
    </p:spTree>
    <p:extLst>
      <p:ext uri="{BB962C8B-B14F-4D97-AF65-F5344CB8AC3E}">
        <p14:creationId xmlns:p14="http://schemas.microsoft.com/office/powerpoint/2010/main" val="13139479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2630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
        <p:nvSpPr>
          <p:cNvPr id="22630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8E241415-4B33-49E0-B8CA-0DF6DB40769B}" type="slidenum">
              <a:rPr lang="en-US" altLang="en-US" smtClean="0">
                <a:cs typeface="Arial" charset="0"/>
              </a:rPr>
              <a:pPr eaLnBrk="1" hangingPunct="1">
                <a:spcBef>
                  <a:spcPct val="0"/>
                </a:spcBef>
              </a:pPr>
              <a:t>57</a:t>
            </a:fld>
            <a:endParaRPr lang="en-US" altLang="en-US" smtClean="0">
              <a:cs typeface="Arial" charset="0"/>
            </a:endParaRPr>
          </a:p>
        </p:txBody>
      </p:sp>
    </p:spTree>
    <p:extLst>
      <p:ext uri="{BB962C8B-B14F-4D97-AF65-F5344CB8AC3E}">
        <p14:creationId xmlns:p14="http://schemas.microsoft.com/office/powerpoint/2010/main" val="739197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6486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
        <p:nvSpPr>
          <p:cNvPr id="16486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DE9E2A51-D147-482D-8B30-08652190D2CD}" type="slidenum">
              <a:rPr lang="en-US" altLang="en-US" smtClean="0">
                <a:cs typeface="Arial" charset="0"/>
              </a:rPr>
              <a:pPr eaLnBrk="1" hangingPunct="1">
                <a:spcBef>
                  <a:spcPct val="0"/>
                </a:spcBef>
              </a:pPr>
              <a:t>4</a:t>
            </a:fld>
            <a:endParaRPr lang="en-US" altLang="en-US" smtClean="0">
              <a:cs typeface="Arial" charset="0"/>
            </a:endParaRPr>
          </a:p>
        </p:txBody>
      </p:sp>
    </p:spTree>
    <p:extLst>
      <p:ext uri="{BB962C8B-B14F-4D97-AF65-F5344CB8AC3E}">
        <p14:creationId xmlns:p14="http://schemas.microsoft.com/office/powerpoint/2010/main" val="14548584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6691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
        <p:nvSpPr>
          <p:cNvPr id="16691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A55C76A4-1DFD-4AB4-A480-0E06C03582CA}" type="slidenum">
              <a:rPr lang="en-US" altLang="en-US" smtClean="0">
                <a:cs typeface="Arial" charset="0"/>
              </a:rPr>
              <a:pPr eaLnBrk="1" hangingPunct="1">
                <a:spcBef>
                  <a:spcPct val="0"/>
                </a:spcBef>
              </a:pPr>
              <a:t>5</a:t>
            </a:fld>
            <a:endParaRPr lang="en-US" altLang="en-US" smtClean="0">
              <a:cs typeface="Arial" charset="0"/>
            </a:endParaRPr>
          </a:p>
        </p:txBody>
      </p:sp>
    </p:spTree>
    <p:extLst>
      <p:ext uri="{BB962C8B-B14F-4D97-AF65-F5344CB8AC3E}">
        <p14:creationId xmlns:p14="http://schemas.microsoft.com/office/powerpoint/2010/main" val="5579543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6793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
        <p:nvSpPr>
          <p:cNvPr id="16794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55D4FD6F-9D98-47DE-870F-1FB7C698210D}" type="slidenum">
              <a:rPr lang="en-US" altLang="en-US" smtClean="0">
                <a:cs typeface="Arial" charset="0"/>
              </a:rPr>
              <a:pPr eaLnBrk="1" hangingPunct="1">
                <a:spcBef>
                  <a:spcPct val="0"/>
                </a:spcBef>
              </a:pPr>
              <a:t>6</a:t>
            </a:fld>
            <a:endParaRPr lang="en-US" altLang="en-US" smtClean="0">
              <a:cs typeface="Arial" charset="0"/>
            </a:endParaRPr>
          </a:p>
        </p:txBody>
      </p:sp>
    </p:spTree>
    <p:extLst>
      <p:ext uri="{BB962C8B-B14F-4D97-AF65-F5344CB8AC3E}">
        <p14:creationId xmlns:p14="http://schemas.microsoft.com/office/powerpoint/2010/main" val="16249391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6998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
        <p:nvSpPr>
          <p:cNvPr id="16998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5D128599-0518-4DD9-A27D-A0161594B810}" type="slidenum">
              <a:rPr lang="en-US" altLang="en-US" smtClean="0">
                <a:cs typeface="Arial" charset="0"/>
              </a:rPr>
              <a:pPr eaLnBrk="1" hangingPunct="1">
                <a:spcBef>
                  <a:spcPct val="0"/>
                </a:spcBef>
              </a:pPr>
              <a:t>7</a:t>
            </a:fld>
            <a:endParaRPr lang="en-US" altLang="en-US" smtClean="0">
              <a:cs typeface="Arial" charset="0"/>
            </a:endParaRPr>
          </a:p>
        </p:txBody>
      </p:sp>
    </p:spTree>
    <p:extLst>
      <p:ext uri="{BB962C8B-B14F-4D97-AF65-F5344CB8AC3E}">
        <p14:creationId xmlns:p14="http://schemas.microsoft.com/office/powerpoint/2010/main" val="8028728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7305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
        <p:nvSpPr>
          <p:cNvPr id="17306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9DDA6711-8B38-4608-8535-02BA90A946C7}" type="slidenum">
              <a:rPr lang="en-US" altLang="en-US" smtClean="0">
                <a:cs typeface="Arial" charset="0"/>
              </a:rPr>
              <a:pPr eaLnBrk="1" hangingPunct="1">
                <a:spcBef>
                  <a:spcPct val="0"/>
                </a:spcBef>
              </a:pPr>
              <a:t>8</a:t>
            </a:fld>
            <a:endParaRPr lang="en-US" altLang="en-US" smtClean="0">
              <a:cs typeface="Arial" charset="0"/>
            </a:endParaRPr>
          </a:p>
        </p:txBody>
      </p:sp>
    </p:spTree>
    <p:extLst>
      <p:ext uri="{BB962C8B-B14F-4D97-AF65-F5344CB8AC3E}">
        <p14:creationId xmlns:p14="http://schemas.microsoft.com/office/powerpoint/2010/main" val="12433954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7613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pitchFamily="34" charset="-128"/>
            </a:endParaRPr>
          </a:p>
        </p:txBody>
      </p:sp>
      <p:sp>
        <p:nvSpPr>
          <p:cNvPr id="17613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222877C9-32CA-4AF1-8731-0865E8F36F21}" type="slidenum">
              <a:rPr lang="en-US" altLang="en-US" smtClean="0">
                <a:cs typeface="Arial" charset="0"/>
              </a:rPr>
              <a:pPr eaLnBrk="1" hangingPunct="1">
                <a:spcBef>
                  <a:spcPct val="0"/>
                </a:spcBef>
              </a:pPr>
              <a:t>9</a:t>
            </a:fld>
            <a:endParaRPr lang="en-US" altLang="en-US" smtClean="0">
              <a:cs typeface="Arial" charset="0"/>
            </a:endParaRPr>
          </a:p>
        </p:txBody>
      </p:sp>
    </p:spTree>
    <p:extLst>
      <p:ext uri="{BB962C8B-B14F-4D97-AF65-F5344CB8AC3E}">
        <p14:creationId xmlns:p14="http://schemas.microsoft.com/office/powerpoint/2010/main" val="584782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4"/>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7712075" y="3136900"/>
            <a:ext cx="911225" cy="2074863"/>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446088" y="3055938"/>
            <a:ext cx="694690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541338" y="4559300"/>
            <a:ext cx="675640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p:nvSpPr>
        <p:spPr>
          <a:xfrm>
            <a:off x="539750" y="3140075"/>
            <a:ext cx="6759575" cy="207645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
        <p:nvSpPr>
          <p:cNvPr id="12" name="Date Placeholder 3"/>
          <p:cNvSpPr>
            <a:spLocks noGrp="1"/>
          </p:cNvSpPr>
          <p:nvPr>
            <p:ph type="dt" sz="half" idx="10"/>
          </p:nvPr>
        </p:nvSpPr>
        <p:spPr/>
        <p:txBody>
          <a:bodyPr/>
          <a:lstStyle>
            <a:lvl1pPr>
              <a:defRPr/>
            </a:lvl1pPr>
          </a:lstStyle>
          <a:p>
            <a:pPr>
              <a:defRPr/>
            </a:pPr>
            <a:fld id="{49EB9D53-3C18-44E2-9B4A-78A568B671FA}" type="datetimeFigureOut">
              <a:rPr lang="en-US" altLang="en-US"/>
              <a:pPr>
                <a:defRPr/>
              </a:pPr>
              <a:t>4/30/18</a:t>
            </a:fld>
            <a:endParaRPr lang="en-US" altLang="en-US"/>
          </a:p>
        </p:txBody>
      </p:sp>
      <p:sp>
        <p:nvSpPr>
          <p:cNvPr id="13" name="Footer Placeholder 4"/>
          <p:cNvSpPr>
            <a:spLocks noGrp="1"/>
          </p:cNvSpPr>
          <p:nvPr>
            <p:ph type="ftr" sz="quarter" idx="11"/>
          </p:nvPr>
        </p:nvSpPr>
        <p:spPr/>
        <p:txBody>
          <a:bodyPr/>
          <a:lstStyle>
            <a:lvl1pPr>
              <a:defRPr/>
            </a:lvl1pPr>
          </a:lstStyle>
          <a:p>
            <a:pPr>
              <a:defRPr/>
            </a:pPr>
            <a:endParaRPr lang="en-US"/>
          </a:p>
        </p:txBody>
      </p:sp>
      <p:sp>
        <p:nvSpPr>
          <p:cNvPr id="14" name="Slide Number Placeholder 5"/>
          <p:cNvSpPr>
            <a:spLocks noGrp="1"/>
          </p:cNvSpPr>
          <p:nvPr>
            <p:ph type="sldNum" sz="quarter" idx="12"/>
          </p:nvPr>
        </p:nvSpPr>
        <p:spPr>
          <a:xfrm>
            <a:off x="7786688" y="4625975"/>
            <a:ext cx="762000" cy="457200"/>
          </a:xfrm>
        </p:spPr>
        <p:txBody>
          <a:bodyPr/>
          <a:lstStyle>
            <a:lvl1pPr algn="ctr">
              <a:defRPr sz="2800">
                <a:solidFill>
                  <a:srgbClr val="47534C"/>
                </a:solidFill>
              </a:defRPr>
            </a:lvl1pPr>
          </a:lstStyle>
          <a:p>
            <a:pPr>
              <a:defRPr/>
            </a:pPr>
            <a:fld id="{3207FC70-ED8C-422B-B057-679567395F9A}" type="slidenum">
              <a:rPr lang="en-US" altLang="en-US"/>
              <a:pPr>
                <a:defRPr/>
              </a:pPr>
              <a:t>‹#›</a:t>
            </a:fld>
            <a:endParaRPr lang="en-US" altLang="en-US"/>
          </a:p>
        </p:txBody>
      </p:sp>
    </p:spTree>
    <p:extLst>
      <p:ext uri="{BB962C8B-B14F-4D97-AF65-F5344CB8AC3E}">
        <p14:creationId xmlns:p14="http://schemas.microsoft.com/office/powerpoint/2010/main" val="1094775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098C494-98DF-4B08-B7E8-7FC23B0E4A73}" type="datetimeFigureOut">
              <a:rPr lang="en-US" altLang="en-US"/>
              <a:pPr>
                <a:defRPr/>
              </a:pPr>
              <a:t>4/30/18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C2906C4-51BB-4702-A233-52FF4D0511AA}" type="slidenum">
              <a:rPr lang="en-US" altLang="en-US"/>
              <a:pPr>
                <a:defRPr/>
              </a:pPr>
              <a:t>‹#›</a:t>
            </a:fld>
            <a:endParaRPr lang="en-US" altLang="en-US"/>
          </a:p>
        </p:txBody>
      </p:sp>
    </p:spTree>
    <p:extLst>
      <p:ext uri="{BB962C8B-B14F-4D97-AF65-F5344CB8AC3E}">
        <p14:creationId xmlns:p14="http://schemas.microsoft.com/office/powerpoint/2010/main" val="481756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a:xfrm>
            <a:off x="6861175" y="228600"/>
            <a:ext cx="1860550" cy="6122988"/>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6954838" y="350838"/>
            <a:ext cx="1673225" cy="5876925"/>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3"/>
          <p:cNvSpPr>
            <a:spLocks noGrp="1"/>
          </p:cNvSpPr>
          <p:nvPr>
            <p:ph type="dt" sz="half" idx="10"/>
          </p:nvPr>
        </p:nvSpPr>
        <p:spPr/>
        <p:txBody>
          <a:bodyPr/>
          <a:lstStyle>
            <a:lvl1pPr>
              <a:defRPr/>
            </a:lvl1pPr>
          </a:lstStyle>
          <a:p>
            <a:pPr>
              <a:defRPr/>
            </a:pPr>
            <a:fld id="{7D324E47-3FE3-48B3-B9A6-CF71F86621D3}" type="datetimeFigureOut">
              <a:rPr lang="en-US" altLang="en-US"/>
              <a:pPr>
                <a:defRPr/>
              </a:pPr>
              <a:t>4/30/18</a:t>
            </a:fld>
            <a:endParaRPr lang="en-US" alt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633B3F75-19A7-431C-8982-DC33116E808B}" type="slidenum">
              <a:rPr lang="en-US" altLang="en-US"/>
              <a:pPr>
                <a:defRPr/>
              </a:pPr>
              <a:t>‹#›</a:t>
            </a:fld>
            <a:endParaRPr lang="en-US" altLang="en-US"/>
          </a:p>
        </p:txBody>
      </p:sp>
    </p:spTree>
    <p:extLst>
      <p:ext uri="{BB962C8B-B14F-4D97-AF65-F5344CB8AC3E}">
        <p14:creationId xmlns:p14="http://schemas.microsoft.com/office/powerpoint/2010/main" val="398807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84380AC-9728-4D5A-92B8-E74716DAC5B7}" type="datetimeFigureOut">
              <a:rPr lang="en-US" altLang="en-US"/>
              <a:pPr>
                <a:defRPr/>
              </a:pPr>
              <a:t>4/30/18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6358B59-5F01-4E5C-B0E1-7BAD0ADB9CC1}" type="slidenum">
              <a:rPr lang="en-US" altLang="en-US"/>
              <a:pPr>
                <a:defRPr/>
              </a:pPr>
              <a:t>‹#›</a:t>
            </a:fld>
            <a:endParaRPr lang="en-US" altLang="en-US"/>
          </a:p>
        </p:txBody>
      </p:sp>
    </p:spTree>
    <p:extLst>
      <p:ext uri="{BB962C8B-B14F-4D97-AF65-F5344CB8AC3E}">
        <p14:creationId xmlns:p14="http://schemas.microsoft.com/office/powerpoint/2010/main" val="1771268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4"/>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568325" y="3048000"/>
            <a:ext cx="803275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676275" y="4541838"/>
            <a:ext cx="781685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676275" y="3124200"/>
            <a:ext cx="7816850" cy="2078038"/>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Date Placeholder 3"/>
          <p:cNvSpPr>
            <a:spLocks noGrp="1"/>
          </p:cNvSpPr>
          <p:nvPr>
            <p:ph type="dt" sz="half" idx="10"/>
          </p:nvPr>
        </p:nvSpPr>
        <p:spPr/>
        <p:txBody>
          <a:bodyPr/>
          <a:lstStyle>
            <a:lvl1pPr>
              <a:defRPr/>
            </a:lvl1pPr>
          </a:lstStyle>
          <a:p>
            <a:pPr>
              <a:defRPr/>
            </a:pPr>
            <a:fld id="{47C24FE5-CDE1-4C1C-8F2A-6599AB64DEE5}" type="datetimeFigureOut">
              <a:rPr lang="en-US" altLang="en-US"/>
              <a:pPr>
                <a:defRPr/>
              </a:pPr>
              <a:t>4/30/18</a:t>
            </a:fld>
            <a:endParaRPr lang="en-US" altLang="en-US"/>
          </a:p>
        </p:txBody>
      </p:sp>
      <p:sp>
        <p:nvSpPr>
          <p:cNvPr id="11" name="Footer Placeholder 4"/>
          <p:cNvSpPr>
            <a:spLocks noGrp="1"/>
          </p:cNvSpPr>
          <p:nvPr>
            <p:ph type="ftr" sz="quarter" idx="11"/>
          </p:nvPr>
        </p:nvSpPr>
        <p:spPr/>
        <p:txBody>
          <a:bodyPr/>
          <a:lstStyle>
            <a:lvl1pPr>
              <a:defRPr/>
            </a:lvl1pPr>
          </a:lstStyle>
          <a:p>
            <a:pPr>
              <a:defRPr/>
            </a:pPr>
            <a:endParaRPr lang="en-US"/>
          </a:p>
        </p:txBody>
      </p:sp>
      <p:sp>
        <p:nvSpPr>
          <p:cNvPr id="12" name="Slide Number Placeholder 5"/>
          <p:cNvSpPr>
            <a:spLocks noGrp="1"/>
          </p:cNvSpPr>
          <p:nvPr>
            <p:ph type="sldNum" sz="quarter" idx="12"/>
          </p:nvPr>
        </p:nvSpPr>
        <p:spPr/>
        <p:txBody>
          <a:bodyPr/>
          <a:lstStyle>
            <a:lvl1pPr>
              <a:defRPr/>
            </a:lvl1pPr>
          </a:lstStyle>
          <a:p>
            <a:pPr>
              <a:defRPr/>
            </a:pPr>
            <a:fld id="{882396B9-8CC5-4A73-9C76-2063831E83B2}" type="slidenum">
              <a:rPr lang="en-US" altLang="en-US"/>
              <a:pPr>
                <a:defRPr/>
              </a:pPr>
              <a:t>‹#›</a:t>
            </a:fld>
            <a:endParaRPr lang="en-US" altLang="en-US"/>
          </a:p>
        </p:txBody>
      </p:sp>
    </p:spTree>
    <p:extLst>
      <p:ext uri="{BB962C8B-B14F-4D97-AF65-F5344CB8AC3E}">
        <p14:creationId xmlns:p14="http://schemas.microsoft.com/office/powerpoint/2010/main" val="1612859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87A0EDA6-51BF-42BE-A707-614CA0450BDB}" type="datetimeFigureOut">
              <a:rPr lang="en-US" altLang="en-US"/>
              <a:pPr>
                <a:defRPr/>
              </a:pPr>
              <a:t>4/30/18</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A294D5D-928B-4F29-BA1B-2558BDD51114}" type="slidenum">
              <a:rPr lang="en-US" altLang="en-US"/>
              <a:pPr>
                <a:defRPr/>
              </a:pPr>
              <a:t>‹#›</a:t>
            </a:fld>
            <a:endParaRPr lang="en-US" altLang="en-US"/>
          </a:p>
        </p:txBody>
      </p:sp>
    </p:spTree>
    <p:extLst>
      <p:ext uri="{BB962C8B-B14F-4D97-AF65-F5344CB8AC3E}">
        <p14:creationId xmlns:p14="http://schemas.microsoft.com/office/powerpoint/2010/main" val="2319369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C8039AFC-A95E-4032-893B-3C727E74B569}" type="datetimeFigureOut">
              <a:rPr lang="en-US" altLang="en-US"/>
              <a:pPr>
                <a:defRPr/>
              </a:pPr>
              <a:t>4/30/18</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FDFD851-0B11-47AE-885E-CCAE2564F0BE}" type="slidenum">
              <a:rPr lang="en-US" altLang="en-US"/>
              <a:pPr>
                <a:defRPr/>
              </a:pPr>
              <a:t>‹#›</a:t>
            </a:fld>
            <a:endParaRPr lang="en-US" altLang="en-US"/>
          </a:p>
        </p:txBody>
      </p:sp>
    </p:spTree>
    <p:extLst>
      <p:ext uri="{BB962C8B-B14F-4D97-AF65-F5344CB8AC3E}">
        <p14:creationId xmlns:p14="http://schemas.microsoft.com/office/powerpoint/2010/main" val="3381335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AED7449-0E02-4568-AEFA-D3F24251AAA6}" type="datetimeFigureOut">
              <a:rPr lang="en-US" altLang="en-US"/>
              <a:pPr>
                <a:defRPr/>
              </a:pPr>
              <a:t>4/30/18</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773FB3A-ED54-42E7-BB2D-E3AA8CA045B6}" type="slidenum">
              <a:rPr lang="en-US" altLang="en-US"/>
              <a:pPr>
                <a:defRPr/>
              </a:pPr>
              <a:t>‹#›</a:t>
            </a:fld>
            <a:endParaRPr lang="en-US" altLang="en-US"/>
          </a:p>
        </p:txBody>
      </p:sp>
    </p:spTree>
    <p:extLst>
      <p:ext uri="{BB962C8B-B14F-4D97-AF65-F5344CB8AC3E}">
        <p14:creationId xmlns:p14="http://schemas.microsoft.com/office/powerpoint/2010/main" val="3817549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3" name="Rounded Rectangle 2"/>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Date Placeholder 1"/>
          <p:cNvSpPr>
            <a:spLocks noGrp="1"/>
          </p:cNvSpPr>
          <p:nvPr>
            <p:ph type="dt" sz="half" idx="10"/>
          </p:nvPr>
        </p:nvSpPr>
        <p:spPr/>
        <p:txBody>
          <a:bodyPr/>
          <a:lstStyle>
            <a:lvl1pPr>
              <a:defRPr/>
            </a:lvl1pPr>
          </a:lstStyle>
          <a:p>
            <a:pPr>
              <a:defRPr/>
            </a:pPr>
            <a:fld id="{9FAF686A-D80E-484B-BF6F-229E36DE8FEE}" type="datetimeFigureOut">
              <a:rPr lang="en-US" altLang="en-US"/>
              <a:pPr>
                <a:defRPr/>
              </a:pPr>
              <a:t>4/30/18</a:t>
            </a:fld>
            <a:endParaRPr lang="en-US" alt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A09209B3-E636-4E63-8837-066969FED441}" type="slidenum">
              <a:rPr lang="en-US" altLang="en-US"/>
              <a:pPr>
                <a:defRPr/>
              </a:pPr>
              <a:t>‹#›</a:t>
            </a:fld>
            <a:endParaRPr lang="en-US" altLang="en-US"/>
          </a:p>
        </p:txBody>
      </p:sp>
    </p:spTree>
    <p:extLst>
      <p:ext uri="{BB962C8B-B14F-4D97-AF65-F5344CB8AC3E}">
        <p14:creationId xmlns:p14="http://schemas.microsoft.com/office/powerpoint/2010/main" val="4034789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6" name="Rounded Rectangle 5"/>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676275" y="1643063"/>
            <a:ext cx="2484438" cy="3233737"/>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lstStyle>
            <a:lvl1pPr algn="l">
              <a:defRPr sz="2000" b="0">
                <a:solidFill>
                  <a:schemeClr val="accent1">
                    <a:lumMod val="75000"/>
                  </a:schemeClr>
                </a:solidFill>
              </a:defRPr>
            </a:lvl1pPr>
          </a:lstStyle>
          <a:p>
            <a:r>
              <a:rPr lang="en-US" smtClean="0"/>
              <a:t>Click to edit Master title style</a:t>
            </a:r>
            <a:endParaRPr lang="en-US" dirty="0"/>
          </a:p>
        </p:txBody>
      </p:sp>
      <p:sp>
        <p:nvSpPr>
          <p:cNvPr id="9" name="Date Placeholder 4"/>
          <p:cNvSpPr>
            <a:spLocks noGrp="1"/>
          </p:cNvSpPr>
          <p:nvPr>
            <p:ph type="dt" sz="half" idx="10"/>
          </p:nvPr>
        </p:nvSpPr>
        <p:spPr/>
        <p:txBody>
          <a:bodyPr/>
          <a:lstStyle>
            <a:lvl1pPr>
              <a:defRPr/>
            </a:lvl1pPr>
          </a:lstStyle>
          <a:p>
            <a:pPr>
              <a:defRPr/>
            </a:pPr>
            <a:fld id="{73B65224-EF19-477A-AD71-55DCACFD3130}" type="datetimeFigureOut">
              <a:rPr lang="en-US" altLang="en-US"/>
              <a:pPr>
                <a:defRPr/>
              </a:pPr>
              <a:t>4/30/18</a:t>
            </a:fld>
            <a:endParaRPr lang="en-US" alt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446BCE6B-DBC6-4CCD-B292-F423CC40521A}" type="slidenum">
              <a:rPr lang="en-US" altLang="en-US"/>
              <a:pPr>
                <a:defRPr/>
              </a:pPr>
              <a:t>‹#›</a:t>
            </a:fld>
            <a:endParaRPr lang="en-US" altLang="en-US"/>
          </a:p>
        </p:txBody>
      </p:sp>
    </p:spTree>
    <p:extLst>
      <p:ext uri="{BB962C8B-B14F-4D97-AF65-F5344CB8AC3E}">
        <p14:creationId xmlns:p14="http://schemas.microsoft.com/office/powerpoint/2010/main" val="4042328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6" name="Rounded Rectangle 5"/>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762000" y="5029200"/>
            <a:ext cx="7600950" cy="12033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914400" y="5638800"/>
            <a:ext cx="7327900" cy="452438"/>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604838" y="5075238"/>
            <a:ext cx="7947025" cy="1096962"/>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0"/>
          <a:lstStyle>
            <a:lvl1pPr algn="ctr">
              <a:defRPr sz="2000" b="0">
                <a:solidFill>
                  <a:schemeClr val="accent1">
                    <a:lumMod val="75000"/>
                  </a:schemeClr>
                </a:solidFill>
              </a:defRPr>
            </a:lvl1pPr>
          </a:lstStyle>
          <a:p>
            <a:r>
              <a:rPr lang="en-US" smtClean="0"/>
              <a:t>Click to edit Master title style</a:t>
            </a:r>
            <a:endParaRPr lang="en-US" dirty="0"/>
          </a:p>
        </p:txBody>
      </p:sp>
      <p:sp>
        <p:nvSpPr>
          <p:cNvPr id="11" name="Date Placeholder 4"/>
          <p:cNvSpPr>
            <a:spLocks noGrp="1"/>
          </p:cNvSpPr>
          <p:nvPr>
            <p:ph type="dt" sz="half" idx="10"/>
          </p:nvPr>
        </p:nvSpPr>
        <p:spPr/>
        <p:txBody>
          <a:bodyPr/>
          <a:lstStyle>
            <a:lvl1pPr>
              <a:defRPr/>
            </a:lvl1pPr>
          </a:lstStyle>
          <a:p>
            <a:pPr>
              <a:defRPr/>
            </a:pPr>
            <a:fld id="{101600A8-2059-4EAB-A09B-CFDF7E6716A6}" type="datetimeFigureOut">
              <a:rPr lang="en-US" altLang="en-US"/>
              <a:pPr>
                <a:defRPr/>
              </a:pPr>
              <a:t>4/30/18</a:t>
            </a:fld>
            <a:endParaRPr lang="en-US" altLang="en-US"/>
          </a:p>
        </p:txBody>
      </p:sp>
      <p:sp>
        <p:nvSpPr>
          <p:cNvPr id="12" name="Slide Number Placeholder 6"/>
          <p:cNvSpPr>
            <a:spLocks noGrp="1"/>
          </p:cNvSpPr>
          <p:nvPr>
            <p:ph type="sldNum" sz="quarter" idx="11"/>
          </p:nvPr>
        </p:nvSpPr>
        <p:spPr/>
        <p:txBody>
          <a:bodyPr/>
          <a:lstStyle>
            <a:lvl1pPr>
              <a:defRPr/>
            </a:lvl1pPr>
          </a:lstStyle>
          <a:p>
            <a:pPr>
              <a:defRPr/>
            </a:pPr>
            <a:fld id="{974A5A5D-BADB-461C-88E4-E47626E498CA}" type="slidenum">
              <a:rPr lang="en-US" altLang="en-US"/>
              <a:pPr>
                <a:defRPr/>
              </a:pPr>
              <a:t>‹#›</a:t>
            </a:fld>
            <a:endParaRPr lang="en-US" altLang="en-US"/>
          </a:p>
        </p:txBody>
      </p:sp>
      <p:sp>
        <p:nvSpPr>
          <p:cNvPr id="13" name="Footer Placeholder 5"/>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86518795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7" name="Rounded Rectangle 6"/>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28" name="Text Placeholder 2"/>
          <p:cNvSpPr>
            <a:spLocks noGrp="1"/>
          </p:cNvSpPr>
          <p:nvPr>
            <p:ph type="body" idx="1"/>
          </p:nvPr>
        </p:nvSpPr>
        <p:spPr bwMode="auto">
          <a:xfrm>
            <a:off x="457200" y="1752600"/>
            <a:ext cx="8229600" cy="4373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chemeClr val="tx2"/>
                </a:solidFill>
                <a:latin typeface="Arial" pitchFamily="34" charset="0"/>
                <a:cs typeface="Arial" pitchFamily="34" charset="0"/>
              </a:defRPr>
            </a:lvl1pPr>
          </a:lstStyle>
          <a:p>
            <a:pPr>
              <a:defRPr/>
            </a:pPr>
            <a:fld id="{8FD2DDD1-59D8-4688-855A-C333AE54766B}" type="datetimeFigureOut">
              <a:rPr lang="en-US" altLang="en-US"/>
              <a:pPr>
                <a:defRPr/>
              </a:pPr>
              <a:t>4/30/18</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latin typeface="Arial" charset="0"/>
                <a:ea typeface="ＭＳ Ｐゴシック" charset="0"/>
                <a:cs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tx2"/>
                </a:solidFill>
                <a:latin typeface="Arial" pitchFamily="34" charset="0"/>
                <a:cs typeface="Arial" pitchFamily="34" charset="0"/>
              </a:defRPr>
            </a:lvl1pPr>
          </a:lstStyle>
          <a:p>
            <a:pPr>
              <a:defRPr/>
            </a:pPr>
            <a:fld id="{C113CA40-7D8E-4D7D-A9D6-0AB5BDF3F06D}" type="slidenum">
              <a:rPr lang="en-US" altLang="en-US"/>
              <a:pPr>
                <a:defRPr/>
              </a:pPr>
              <a:t>‹#›</a:t>
            </a:fld>
            <a:endParaRPr lang="en-US" alt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373063" y="373063"/>
            <a:ext cx="8380412" cy="1117600"/>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425450" y="407988"/>
            <a:ext cx="8261350" cy="103981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4151" r:id="rId1"/>
    <p:sldLayoutId id="2147484145" r:id="rId2"/>
    <p:sldLayoutId id="2147484152" r:id="rId3"/>
    <p:sldLayoutId id="2147484146" r:id="rId4"/>
    <p:sldLayoutId id="2147484147" r:id="rId5"/>
    <p:sldLayoutId id="2147484148" r:id="rId6"/>
    <p:sldLayoutId id="2147484153" r:id="rId7"/>
    <p:sldLayoutId id="2147484154" r:id="rId8"/>
    <p:sldLayoutId id="2147484155" r:id="rId9"/>
    <p:sldLayoutId id="2147484149" r:id="rId10"/>
    <p:sldLayoutId id="2147484156" r:id="rId11"/>
  </p:sldLayoutIdLst>
  <p:txStyles>
    <p:titleStyle>
      <a:lvl1pPr algn="ctr" rtl="0" eaLnBrk="0" fontAlgn="base" hangingPunct="0">
        <a:spcBef>
          <a:spcPct val="0"/>
        </a:spcBef>
        <a:spcAft>
          <a:spcPct val="0"/>
        </a:spcAft>
        <a:defRPr sz="3500" kern="1200" cap="all">
          <a:solidFill>
            <a:srgbClr val="6B7D72"/>
          </a:solidFill>
          <a:latin typeface="+mj-lt"/>
          <a:ea typeface="ＭＳ Ｐゴシック" charset="0"/>
          <a:cs typeface="ＭＳ Ｐゴシック" charset="0"/>
        </a:defRPr>
      </a:lvl1pPr>
      <a:lvl2pPr algn="ctr" rtl="0" eaLnBrk="0" fontAlgn="base" hangingPunct="0">
        <a:spcBef>
          <a:spcPct val="0"/>
        </a:spcBef>
        <a:spcAft>
          <a:spcPct val="0"/>
        </a:spcAft>
        <a:defRPr sz="3500">
          <a:solidFill>
            <a:srgbClr val="6B7D72"/>
          </a:solidFill>
          <a:latin typeface="Book Antiqua" charset="0"/>
          <a:ea typeface="ＭＳ Ｐゴシック" charset="0"/>
          <a:cs typeface="ＭＳ Ｐゴシック" charset="0"/>
        </a:defRPr>
      </a:lvl2pPr>
      <a:lvl3pPr algn="ctr" rtl="0" eaLnBrk="0" fontAlgn="base" hangingPunct="0">
        <a:spcBef>
          <a:spcPct val="0"/>
        </a:spcBef>
        <a:spcAft>
          <a:spcPct val="0"/>
        </a:spcAft>
        <a:defRPr sz="3500">
          <a:solidFill>
            <a:srgbClr val="6B7D72"/>
          </a:solidFill>
          <a:latin typeface="Book Antiqua" charset="0"/>
          <a:ea typeface="ＭＳ Ｐゴシック" charset="0"/>
          <a:cs typeface="ＭＳ Ｐゴシック" charset="0"/>
        </a:defRPr>
      </a:lvl3pPr>
      <a:lvl4pPr algn="ctr" rtl="0" eaLnBrk="0" fontAlgn="base" hangingPunct="0">
        <a:spcBef>
          <a:spcPct val="0"/>
        </a:spcBef>
        <a:spcAft>
          <a:spcPct val="0"/>
        </a:spcAft>
        <a:defRPr sz="3500">
          <a:solidFill>
            <a:srgbClr val="6B7D72"/>
          </a:solidFill>
          <a:latin typeface="Book Antiqua" charset="0"/>
          <a:ea typeface="ＭＳ Ｐゴシック" charset="0"/>
          <a:cs typeface="ＭＳ Ｐゴシック" charset="0"/>
        </a:defRPr>
      </a:lvl4pPr>
      <a:lvl5pPr algn="ctr" rtl="0" eaLnBrk="0" fontAlgn="base" hangingPunct="0">
        <a:spcBef>
          <a:spcPct val="0"/>
        </a:spcBef>
        <a:spcAft>
          <a:spcPct val="0"/>
        </a:spcAft>
        <a:defRPr sz="3500">
          <a:solidFill>
            <a:srgbClr val="6B7D72"/>
          </a:solidFill>
          <a:latin typeface="Book Antiqua" charset="0"/>
          <a:ea typeface="ＭＳ Ｐゴシック" charset="0"/>
          <a:cs typeface="ＭＳ Ｐゴシック" charset="0"/>
        </a:defRPr>
      </a:lvl5pPr>
      <a:lvl6pPr marL="457200" algn="ctr" rtl="0" fontAlgn="base">
        <a:spcBef>
          <a:spcPct val="0"/>
        </a:spcBef>
        <a:spcAft>
          <a:spcPct val="0"/>
        </a:spcAft>
        <a:defRPr sz="3500">
          <a:solidFill>
            <a:srgbClr val="6B7D72"/>
          </a:solidFill>
          <a:latin typeface="Book Antiqua" charset="0"/>
          <a:ea typeface="ＭＳ Ｐゴシック" charset="0"/>
          <a:cs typeface="ＭＳ Ｐゴシック" charset="0"/>
        </a:defRPr>
      </a:lvl6pPr>
      <a:lvl7pPr marL="914400" algn="ctr" rtl="0" fontAlgn="base">
        <a:spcBef>
          <a:spcPct val="0"/>
        </a:spcBef>
        <a:spcAft>
          <a:spcPct val="0"/>
        </a:spcAft>
        <a:defRPr sz="3500">
          <a:solidFill>
            <a:srgbClr val="6B7D72"/>
          </a:solidFill>
          <a:latin typeface="Book Antiqua" charset="0"/>
          <a:ea typeface="ＭＳ Ｐゴシック" charset="0"/>
          <a:cs typeface="ＭＳ Ｐゴシック" charset="0"/>
        </a:defRPr>
      </a:lvl7pPr>
      <a:lvl8pPr marL="1371600" algn="ctr" rtl="0" fontAlgn="base">
        <a:spcBef>
          <a:spcPct val="0"/>
        </a:spcBef>
        <a:spcAft>
          <a:spcPct val="0"/>
        </a:spcAft>
        <a:defRPr sz="3500">
          <a:solidFill>
            <a:srgbClr val="6B7D72"/>
          </a:solidFill>
          <a:latin typeface="Book Antiqua" charset="0"/>
          <a:ea typeface="ＭＳ Ｐゴシック" charset="0"/>
          <a:cs typeface="ＭＳ Ｐゴシック" charset="0"/>
        </a:defRPr>
      </a:lvl8pPr>
      <a:lvl9pPr marL="1828800" algn="ctr" rtl="0" fontAlgn="base">
        <a:spcBef>
          <a:spcPct val="0"/>
        </a:spcBef>
        <a:spcAft>
          <a:spcPct val="0"/>
        </a:spcAft>
        <a:defRPr sz="3500">
          <a:solidFill>
            <a:srgbClr val="6B7D72"/>
          </a:solidFill>
          <a:latin typeface="Book Antiqua" charset="0"/>
          <a:ea typeface="ＭＳ Ｐゴシック" charset="0"/>
          <a:cs typeface="ＭＳ Ｐゴシック" charset="0"/>
        </a:defRPr>
      </a:lvl9pPr>
    </p:titleStyle>
    <p:bodyStyle>
      <a:lvl1pPr marL="342900" indent="-228600" algn="l" rtl="0" eaLnBrk="0" fontAlgn="base" hangingPunct="0">
        <a:spcBef>
          <a:spcPct val="20000"/>
        </a:spcBef>
        <a:spcAft>
          <a:spcPct val="0"/>
        </a:spcAft>
        <a:buClr>
          <a:schemeClr val="accent1"/>
        </a:buClr>
        <a:buFont typeface="Arial" charset="0"/>
        <a:buChar char="•"/>
        <a:defRPr sz="2400" kern="1200">
          <a:solidFill>
            <a:schemeClr val="tx2"/>
          </a:solidFill>
          <a:latin typeface="+mn-lt"/>
          <a:ea typeface="ＭＳ Ｐゴシック" charset="0"/>
          <a:cs typeface="ＭＳ Ｐゴシック" charset="0"/>
        </a:defRPr>
      </a:lvl1pPr>
      <a:lvl2pPr marL="639763"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ＭＳ Ｐゴシック" charset="0"/>
          <a:cs typeface="+mn-cs"/>
        </a:defRPr>
      </a:lvl2pPr>
      <a:lvl3pPr marL="914400" indent="-228600" algn="l" rtl="0" eaLnBrk="0" fontAlgn="base" hangingPunct="0">
        <a:spcBef>
          <a:spcPct val="20000"/>
        </a:spcBef>
        <a:spcAft>
          <a:spcPct val="0"/>
        </a:spcAft>
        <a:buClr>
          <a:srgbClr val="B5AE53"/>
        </a:buClr>
        <a:buFont typeface="Arial" charset="0"/>
        <a:buChar char="•"/>
        <a:defRPr kern="1200">
          <a:solidFill>
            <a:schemeClr val="tx2"/>
          </a:solidFill>
          <a:latin typeface="+mn-lt"/>
          <a:ea typeface="ＭＳ Ｐゴシック" charset="0"/>
          <a:cs typeface="+mn-cs"/>
        </a:defRPr>
      </a:lvl3pPr>
      <a:lvl4pPr marL="1279525" indent="-228600" algn="l" rtl="0" eaLnBrk="0" fontAlgn="base" hangingPunct="0">
        <a:spcBef>
          <a:spcPct val="20000"/>
        </a:spcBef>
        <a:spcAft>
          <a:spcPct val="0"/>
        </a:spcAft>
        <a:buClr>
          <a:srgbClr val="848058"/>
        </a:buClr>
        <a:buFont typeface="Arial" charset="0"/>
        <a:buChar char="•"/>
        <a:defRPr sz="1600" kern="1200">
          <a:solidFill>
            <a:schemeClr val="tx2"/>
          </a:solidFill>
          <a:latin typeface="+mn-lt"/>
          <a:ea typeface="ＭＳ Ｐゴシック" charset="0"/>
          <a:cs typeface="+mn-cs"/>
        </a:defRPr>
      </a:lvl4pPr>
      <a:lvl5pPr marL="1554163" indent="-228600" algn="l" rtl="0" eaLnBrk="0" fontAlgn="base" hangingPunct="0">
        <a:spcBef>
          <a:spcPct val="20000"/>
        </a:spcBef>
        <a:spcAft>
          <a:spcPct val="0"/>
        </a:spcAft>
        <a:buClr>
          <a:srgbClr val="E8B54D"/>
        </a:buClr>
        <a:buFont typeface="Arial" charset="0"/>
        <a:buChar char="•"/>
        <a:defRPr sz="1600" kern="1200">
          <a:solidFill>
            <a:schemeClr val="tx2"/>
          </a:solidFill>
          <a:latin typeface="+mn-lt"/>
          <a:ea typeface="ＭＳ Ｐゴシック" charset="0"/>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5.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8.xml"/><Relationship Id="rId2" Type="http://schemas.openxmlformats.org/officeDocument/2006/relationships/notesSlide" Target="../notesSlides/notesSlide2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image" Target="../media/image3.wmf"/><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 Id="rId3" Type="http://schemas.openxmlformats.org/officeDocument/2006/relationships/image" Target="../media/image6.jpeg"/></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hyperlink" Target="https://www.facebook.com/LegalAidJusticeCenter/videos/10154002211107579/" TargetMode="External"/><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029856"/>
            <a:ext cx="6396038" cy="246743"/>
          </a:xfrm>
        </p:spPr>
        <p:txBody>
          <a:bodyPr/>
          <a:lstStyle/>
          <a:p>
            <a:pPr algn="l" eaLnBrk="1" fontAlgn="auto" hangingPunct="1">
              <a:spcAft>
                <a:spcPts val="0"/>
              </a:spcAft>
              <a:defRPr/>
            </a:pPr>
            <a:r>
              <a:rPr lang="en-US" sz="3600" b="1" dirty="0" smtClean="0"/>
              <a:t>Unaccompanied and immigrant minors Information session</a:t>
            </a:r>
            <a:br>
              <a:rPr lang="en-US" sz="3600" b="1" dirty="0" smtClean="0"/>
            </a:br>
            <a:r>
              <a:rPr lang="en-US" sz="3600" b="1" dirty="0" smtClean="0"/>
              <a:t/>
            </a:r>
            <a:br>
              <a:rPr lang="en-US" sz="3600" b="1" dirty="0" smtClean="0"/>
            </a:br>
            <a:r>
              <a:rPr lang="en-US" sz="3600" b="1" dirty="0"/>
              <a:t/>
            </a:r>
            <a:br>
              <a:rPr lang="en-US" sz="3600" b="1" dirty="0"/>
            </a:br>
            <a:endParaRPr lang="en-US" sz="1600" b="1" dirty="0">
              <a:ea typeface="+mj-ea"/>
              <a:cs typeface="+mj-cs"/>
            </a:endParaRPr>
          </a:p>
        </p:txBody>
      </p:sp>
      <p:sp>
        <p:nvSpPr>
          <p:cNvPr id="4" name="TextBox 3"/>
          <p:cNvSpPr txBox="1"/>
          <p:nvPr/>
        </p:nvSpPr>
        <p:spPr>
          <a:xfrm>
            <a:off x="762000" y="3276600"/>
            <a:ext cx="6324600" cy="1200329"/>
          </a:xfrm>
          <a:prstGeom prst="rect">
            <a:avLst/>
          </a:prstGeom>
          <a:noFill/>
        </p:spPr>
        <p:txBody>
          <a:bodyPr wrap="square" rtlCol="0">
            <a:spAutoFit/>
          </a:bodyPr>
          <a:lstStyle/>
          <a:p>
            <a:pPr marL="285750" indent="-285750">
              <a:buFont typeface="Arial"/>
              <a:buChar char="•"/>
            </a:pPr>
            <a:r>
              <a:rPr lang="en-US" dirty="0" smtClean="0">
                <a:solidFill>
                  <a:schemeClr val="accent1">
                    <a:lumMod val="50000"/>
                  </a:schemeClr>
                </a:solidFill>
              </a:rPr>
              <a:t>Tanishka V. Cruz, Esq., Attorney, Legal Aid Justice Center &amp; Cruz Law PLLC</a:t>
            </a:r>
          </a:p>
          <a:p>
            <a:endParaRPr lang="en-US" dirty="0" smtClean="0">
              <a:solidFill>
                <a:schemeClr val="accent1">
                  <a:lumMod val="50000"/>
                </a:schemeClr>
              </a:solidFill>
            </a:endParaRPr>
          </a:p>
          <a:p>
            <a:pPr marL="285750" indent="-285750">
              <a:buFont typeface="Arial"/>
              <a:buChar char="•"/>
            </a:pPr>
            <a:r>
              <a:rPr lang="en-US" dirty="0" smtClean="0">
                <a:solidFill>
                  <a:schemeClr val="accent1">
                    <a:lumMod val="50000"/>
                  </a:schemeClr>
                </a:solidFill>
              </a:rPr>
              <a:t>Deena </a:t>
            </a:r>
            <a:r>
              <a:rPr lang="en-US" dirty="0" err="1" smtClean="0">
                <a:solidFill>
                  <a:schemeClr val="accent1">
                    <a:lumMod val="50000"/>
                  </a:schemeClr>
                </a:solidFill>
              </a:rPr>
              <a:t>Sharuk</a:t>
            </a:r>
            <a:r>
              <a:rPr lang="en-US" dirty="0" smtClean="0">
                <a:solidFill>
                  <a:schemeClr val="accent1">
                    <a:lumMod val="50000"/>
                  </a:schemeClr>
                </a:solidFill>
              </a:rPr>
              <a:t>, Esq., Attorney, Legal Aid Justice Center </a:t>
            </a:r>
            <a:endParaRPr lang="en-US" dirty="0">
              <a:solidFill>
                <a:schemeClr val="accent1">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rmAutofit fontScale="90000"/>
          </a:bodyPr>
          <a:lstStyle/>
          <a:p>
            <a:pPr eaLnBrk="1" fontAlgn="auto" hangingPunct="1">
              <a:spcAft>
                <a:spcPts val="0"/>
              </a:spcAft>
              <a:defRPr/>
            </a:pPr>
            <a:r>
              <a:rPr lang="en-US" dirty="0" smtClean="0">
                <a:solidFill>
                  <a:srgbClr val="FF0000"/>
                </a:solidFill>
                <a:latin typeface="Tw Cen MT" charset="0"/>
                <a:ea typeface="+mj-ea"/>
                <a:cs typeface="+mj-cs"/>
              </a:rPr>
              <a:t>How </a:t>
            </a:r>
            <a:r>
              <a:rPr lang="en-US" dirty="0" smtClean="0">
                <a:solidFill>
                  <a:schemeClr val="accent1">
                    <a:lumMod val="75000"/>
                  </a:schemeClr>
                </a:solidFill>
                <a:latin typeface="Tw Cen MT" charset="0"/>
                <a:ea typeface="+mj-ea"/>
                <a:cs typeface="+mj-cs"/>
              </a:rPr>
              <a:t>Children </a:t>
            </a:r>
            <a:r>
              <a:rPr lang="en-US" dirty="0" smtClean="0">
                <a:solidFill>
                  <a:srgbClr val="FF0000"/>
                </a:solidFill>
                <a:latin typeface="Tw Cen MT" charset="0"/>
                <a:ea typeface="+mj-ea"/>
                <a:cs typeface="+mj-cs"/>
              </a:rPr>
              <a:t>come into contact with immigration authorities</a:t>
            </a:r>
            <a:endParaRPr lang="en-US" dirty="0">
              <a:solidFill>
                <a:schemeClr val="accent1">
                  <a:lumMod val="75000"/>
                </a:schemeClr>
              </a:solidFill>
              <a:latin typeface="Tw Cen MT" charset="0"/>
              <a:ea typeface="+mj-ea"/>
              <a:cs typeface="+mj-cs"/>
            </a:endParaRPr>
          </a:p>
        </p:txBody>
      </p:sp>
      <p:sp>
        <p:nvSpPr>
          <p:cNvPr id="32771" name="Content Placeholder 2"/>
          <p:cNvSpPr>
            <a:spLocks noGrp="1"/>
          </p:cNvSpPr>
          <p:nvPr>
            <p:ph idx="1"/>
          </p:nvPr>
        </p:nvSpPr>
        <p:spPr>
          <a:xfrm>
            <a:off x="609600" y="1676400"/>
            <a:ext cx="8153400" cy="5029200"/>
          </a:xfrm>
        </p:spPr>
        <p:txBody>
          <a:bodyPr/>
          <a:lstStyle/>
          <a:p>
            <a:pPr eaLnBrk="1" hangingPunct="1"/>
            <a:r>
              <a:rPr lang="en-US" altLang="en-US" smtClean="0">
                <a:latin typeface="Tw Cen MT" pitchFamily="34" charset="0"/>
                <a:ea typeface="ＭＳ Ｐゴシック" pitchFamily="34" charset="-128"/>
                <a:cs typeface="Aharoni" pitchFamily="2" charset="-79"/>
              </a:rPr>
              <a:t>Eligible for </a:t>
            </a:r>
            <a:r>
              <a:rPr lang="ja-JP" altLang="en-US" smtClean="0">
                <a:latin typeface="Tw Cen MT" pitchFamily="34" charset="0"/>
                <a:ea typeface="MS Gothic" pitchFamily="49" charset="-128"/>
              </a:rPr>
              <a:t>“</a:t>
            </a:r>
            <a:r>
              <a:rPr lang="en-US" altLang="ja-JP" smtClean="0">
                <a:latin typeface="Tw Cen MT" pitchFamily="34" charset="0"/>
                <a:ea typeface="ＭＳ Ｐゴシック" pitchFamily="34" charset="-128"/>
                <a:cs typeface="Aharoni" pitchFamily="2" charset="-79"/>
              </a:rPr>
              <a:t>relief</a:t>
            </a:r>
            <a:r>
              <a:rPr lang="ja-JP" altLang="en-US" smtClean="0">
                <a:latin typeface="Tw Cen MT" pitchFamily="34" charset="0"/>
                <a:ea typeface="MS Gothic" pitchFamily="49" charset="-128"/>
              </a:rPr>
              <a:t>”</a:t>
            </a:r>
            <a:r>
              <a:rPr lang="en-US" altLang="ja-JP" smtClean="0">
                <a:latin typeface="Tw Cen MT" pitchFamily="34" charset="0"/>
                <a:ea typeface="ＭＳ Ｐゴシック" pitchFamily="34" charset="-128"/>
                <a:cs typeface="Aharoni" pitchFamily="2" charset="-79"/>
              </a:rPr>
              <a:t> or status &amp; applies </a:t>
            </a:r>
            <a:r>
              <a:rPr lang="ja-JP" altLang="en-US" smtClean="0">
                <a:latin typeface="Tw Cen MT" pitchFamily="34" charset="0"/>
                <a:ea typeface="MS Gothic" pitchFamily="49" charset="-128"/>
              </a:rPr>
              <a:t>“</a:t>
            </a:r>
            <a:r>
              <a:rPr lang="en-US" altLang="ja-JP" smtClean="0">
                <a:latin typeface="Tw Cen MT" pitchFamily="34" charset="0"/>
                <a:ea typeface="ＭＳ Ｐゴシック" pitchFamily="34" charset="-128"/>
                <a:cs typeface="Aharoni" pitchFamily="2" charset="-79"/>
              </a:rPr>
              <a:t>affirmatively</a:t>
            </a:r>
            <a:r>
              <a:rPr lang="ja-JP" altLang="en-US" smtClean="0">
                <a:latin typeface="Tw Cen MT" pitchFamily="34" charset="0"/>
                <a:ea typeface="MS Gothic" pitchFamily="49" charset="-128"/>
              </a:rPr>
              <a:t>”</a:t>
            </a:r>
            <a:r>
              <a:rPr lang="en-US" altLang="ja-JP" smtClean="0">
                <a:latin typeface="Tw Cen MT" pitchFamily="34" charset="0"/>
                <a:ea typeface="ＭＳ Ｐゴシック" pitchFamily="34" charset="-128"/>
                <a:cs typeface="Aharoni" pitchFamily="2" charset="-79"/>
              </a:rPr>
              <a:t> to USCIS (if denied or ineligible, may refer to ICE) </a:t>
            </a:r>
          </a:p>
          <a:p>
            <a:pPr eaLnBrk="1" hangingPunct="1"/>
            <a:r>
              <a:rPr lang="en-US" altLang="en-US" smtClean="0">
                <a:latin typeface="Tw Cen MT" pitchFamily="34" charset="0"/>
                <a:ea typeface="ＭＳ Ｐゴシック" pitchFamily="34" charset="-128"/>
                <a:cs typeface="Aharoni" pitchFamily="2" charset="-79"/>
              </a:rPr>
              <a:t>Finds herself on the </a:t>
            </a:r>
            <a:r>
              <a:rPr lang="ja-JP" altLang="en-US" smtClean="0">
                <a:latin typeface="Tw Cen MT" pitchFamily="34" charset="0"/>
                <a:ea typeface="MS Gothic" pitchFamily="49" charset="-128"/>
              </a:rPr>
              <a:t>“</a:t>
            </a:r>
            <a:r>
              <a:rPr lang="en-US" altLang="ja-JP" smtClean="0">
                <a:latin typeface="Tw Cen MT" pitchFamily="34" charset="0"/>
                <a:ea typeface="ＭＳ Ｐゴシック" pitchFamily="34" charset="-128"/>
                <a:cs typeface="Aharoni" pitchFamily="2" charset="-79"/>
              </a:rPr>
              <a:t>defensive</a:t>
            </a:r>
            <a:r>
              <a:rPr lang="ja-JP" altLang="en-US" smtClean="0">
                <a:latin typeface="Tw Cen MT" pitchFamily="34" charset="0"/>
                <a:ea typeface="MS Gothic" pitchFamily="49" charset="-128"/>
              </a:rPr>
              <a:t>”</a:t>
            </a:r>
            <a:r>
              <a:rPr lang="en-US" altLang="ja-JP" smtClean="0">
                <a:latin typeface="Tw Cen MT" pitchFamily="34" charset="0"/>
                <a:ea typeface="ＭＳ Ｐゴシック" pitchFamily="34" charset="-128"/>
                <a:cs typeface="Aharoni" pitchFamily="2" charset="-79"/>
              </a:rPr>
              <a:t> before an Immigration Judge after encounter w/ICE</a:t>
            </a:r>
          </a:p>
          <a:p>
            <a:pPr lvl="1" eaLnBrk="1" hangingPunct="1"/>
            <a:r>
              <a:rPr lang="en-US" altLang="en-US" sz="2400" smtClean="0">
                <a:latin typeface="Tw Cen MT" pitchFamily="34" charset="0"/>
                <a:ea typeface="ＭＳ Ｐゴシック" pitchFamily="34" charset="-128"/>
                <a:cs typeface="Aharoni" pitchFamily="2" charset="-79"/>
              </a:rPr>
              <a:t>Apprehended at the border upon entry </a:t>
            </a:r>
          </a:p>
          <a:p>
            <a:pPr lvl="2" eaLnBrk="1" hangingPunct="1"/>
            <a:r>
              <a:rPr lang="en-US" altLang="en-US" smtClean="0">
                <a:latin typeface="Tw Cen MT" pitchFamily="34" charset="0"/>
                <a:ea typeface="ＭＳ Ｐゴシック" pitchFamily="34" charset="-128"/>
                <a:cs typeface="Aharoni" pitchFamily="2" charset="-79"/>
              </a:rPr>
              <a:t>Detained in ORR custody</a:t>
            </a:r>
          </a:p>
          <a:p>
            <a:pPr lvl="2" eaLnBrk="1" hangingPunct="1"/>
            <a:r>
              <a:rPr lang="en-US" altLang="en-US" smtClean="0">
                <a:latin typeface="Tw Cen MT" pitchFamily="34" charset="0"/>
                <a:ea typeface="ＭＳ Ｐゴシック" pitchFamily="34" charset="-128"/>
                <a:cs typeface="Aharoni" pitchFamily="2" charset="-79"/>
              </a:rPr>
              <a:t>Removal proceedings initiated by DHS</a:t>
            </a:r>
          </a:p>
          <a:p>
            <a:pPr lvl="2" eaLnBrk="1" hangingPunct="1"/>
            <a:r>
              <a:rPr lang="en-US" altLang="en-US" smtClean="0">
                <a:latin typeface="Tw Cen MT" pitchFamily="34" charset="0"/>
                <a:ea typeface="ＭＳ Ｐゴシック" pitchFamily="34" charset="-128"/>
                <a:cs typeface="Aharoni" pitchFamily="2" charset="-79"/>
              </a:rPr>
              <a:t>Release by ORR to </a:t>
            </a:r>
            <a:r>
              <a:rPr lang="ja-JP" altLang="en-US" smtClean="0">
                <a:latin typeface="Tw Cen MT" pitchFamily="34" charset="0"/>
                <a:ea typeface="MS Gothic" pitchFamily="49" charset="-128"/>
              </a:rPr>
              <a:t>“</a:t>
            </a:r>
            <a:r>
              <a:rPr lang="en-US" altLang="ja-JP" smtClean="0">
                <a:latin typeface="Tw Cen MT" pitchFamily="34" charset="0"/>
                <a:ea typeface="ＭＳ Ｐゴシック" pitchFamily="34" charset="-128"/>
                <a:cs typeface="Aharoni" pitchFamily="2" charset="-79"/>
              </a:rPr>
              <a:t>sponsor</a:t>
            </a:r>
            <a:r>
              <a:rPr lang="ja-JP" altLang="en-US" smtClean="0">
                <a:latin typeface="Tw Cen MT" pitchFamily="34" charset="0"/>
                <a:ea typeface="MS Gothic" pitchFamily="49" charset="-128"/>
              </a:rPr>
              <a:t>”</a:t>
            </a:r>
            <a:endParaRPr lang="en-US" altLang="ja-JP" smtClean="0">
              <a:latin typeface="Tw Cen MT" pitchFamily="34" charset="0"/>
              <a:ea typeface="ＭＳ Ｐゴシック" pitchFamily="34" charset="-128"/>
              <a:cs typeface="Aharoni" pitchFamily="2" charset="-79"/>
            </a:endParaRPr>
          </a:p>
          <a:p>
            <a:pPr lvl="2" eaLnBrk="1" hangingPunct="1"/>
            <a:r>
              <a:rPr lang="en-US" altLang="en-US" smtClean="0">
                <a:latin typeface="Tw Cen MT" pitchFamily="34" charset="0"/>
                <a:ea typeface="ＭＳ Ｐゴシック" pitchFamily="34" charset="-128"/>
                <a:cs typeface="Aharoni" pitchFamily="2" charset="-79"/>
              </a:rPr>
              <a:t>Arrives where sponsor resides</a:t>
            </a:r>
          </a:p>
          <a:p>
            <a:pPr lvl="1" eaLnBrk="1" hangingPunct="1"/>
            <a:r>
              <a:rPr lang="en-US" altLang="en-US" sz="2400" smtClean="0">
                <a:latin typeface="Tw Cen MT" pitchFamily="34" charset="0"/>
                <a:ea typeface="ＭＳ Ｐゴシック" pitchFamily="34" charset="-128"/>
                <a:cs typeface="Aharoni" pitchFamily="2" charset="-79"/>
              </a:rPr>
              <a:t>OR: has had contact with the State juvenile justice system </a:t>
            </a:r>
          </a:p>
          <a:p>
            <a:pPr lvl="2" eaLnBrk="1" hangingPunct="1"/>
            <a:r>
              <a:rPr lang="en-US" altLang="en-US" smtClean="0">
                <a:latin typeface="Tw Cen MT" pitchFamily="34" charset="0"/>
                <a:ea typeface="ＭＳ Ｐゴシック" pitchFamily="34" charset="-128"/>
                <a:cs typeface="Aharoni" pitchFamily="2" charset="-79"/>
              </a:rPr>
              <a:t>Has an ICE </a:t>
            </a:r>
            <a:r>
              <a:rPr lang="ja-JP" altLang="en-US" smtClean="0">
                <a:latin typeface="Tw Cen MT" pitchFamily="34" charset="0"/>
                <a:ea typeface="MS Gothic" pitchFamily="49" charset="-128"/>
              </a:rPr>
              <a:t>“</a:t>
            </a:r>
            <a:r>
              <a:rPr lang="en-US" altLang="ja-JP" smtClean="0">
                <a:latin typeface="Tw Cen MT" pitchFamily="34" charset="0"/>
                <a:ea typeface="ＭＳ Ｐゴシック" pitchFamily="34" charset="-128"/>
                <a:cs typeface="Aharoni" pitchFamily="2" charset="-79"/>
              </a:rPr>
              <a:t>hold</a:t>
            </a:r>
            <a:r>
              <a:rPr lang="en-US" altLang="ja-JP" smtClean="0">
                <a:latin typeface="Tw Cen MT" pitchFamily="34" charset="0"/>
                <a:ea typeface="MS Gothic" pitchFamily="49" charset="-128"/>
              </a:rPr>
              <a:t>” </a:t>
            </a:r>
            <a:r>
              <a:rPr lang="en-US" altLang="ja-JP" smtClean="0">
                <a:solidFill>
                  <a:srgbClr val="FF0000"/>
                </a:solidFill>
                <a:latin typeface="Tw Cen MT" pitchFamily="34" charset="0"/>
                <a:ea typeface="ＭＳ Ｐゴシック" pitchFamily="34" charset="-128"/>
                <a:cs typeface="Aharoni" pitchFamily="2" charset="-79"/>
              </a:rPr>
              <a:t>or request for notification of release </a:t>
            </a:r>
            <a:r>
              <a:rPr lang="en-US" altLang="ja-JP" smtClean="0">
                <a:latin typeface="Tw Cen MT" pitchFamily="34" charset="0"/>
                <a:ea typeface="ＭＳ Ｐゴシック" pitchFamily="34" charset="-128"/>
                <a:cs typeface="Aharoni" pitchFamily="2" charset="-79"/>
              </a:rPr>
              <a:t>during juvenile detention </a:t>
            </a:r>
          </a:p>
          <a:p>
            <a:pPr eaLnBrk="1" hangingPunct="1"/>
            <a:endParaRPr lang="en-US" altLang="en-US" sz="3200" smtClean="0">
              <a:latin typeface="Tw Cen MT" pitchFamily="34" charset="0"/>
              <a:ea typeface="ＭＳ Ｐゴシック" pitchFamily="34"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fontAlgn="auto" hangingPunct="1">
              <a:spcAft>
                <a:spcPts val="0"/>
              </a:spcAft>
              <a:defRPr/>
            </a:pPr>
            <a:r>
              <a:rPr lang="en-US">
                <a:solidFill>
                  <a:schemeClr val="accent1">
                    <a:lumMod val="75000"/>
                  </a:schemeClr>
                </a:solidFill>
                <a:latin typeface="Tw Cen MT" charset="0"/>
                <a:ea typeface="+mj-ea"/>
                <a:cs typeface="+mj-cs"/>
              </a:rPr>
              <a:t>Protecting our Kids</a:t>
            </a:r>
          </a:p>
        </p:txBody>
      </p:sp>
      <p:sp>
        <p:nvSpPr>
          <p:cNvPr id="31747" name="Content Placeholder 2"/>
          <p:cNvSpPr>
            <a:spLocks noGrp="1"/>
          </p:cNvSpPr>
          <p:nvPr>
            <p:ph idx="1"/>
          </p:nvPr>
        </p:nvSpPr>
        <p:spPr/>
        <p:txBody>
          <a:bodyPr rtlCol="0">
            <a:normAutofit/>
          </a:bodyPr>
          <a:lstStyle/>
          <a:p>
            <a:pPr eaLnBrk="1" fontAlgn="auto" hangingPunct="1">
              <a:spcAft>
                <a:spcPts val="0"/>
              </a:spcAft>
              <a:buFont typeface="Arial" pitchFamily="34" charset="0"/>
              <a:buChar char="•"/>
              <a:defRPr/>
            </a:pPr>
            <a:r>
              <a:rPr lang="en-US" sz="3200" dirty="0">
                <a:latin typeface="Tw Cen MT" charset="0"/>
                <a:ea typeface="+mn-ea"/>
                <a:cs typeface="+mn-cs"/>
              </a:rPr>
              <a:t>Constitution </a:t>
            </a:r>
          </a:p>
          <a:p>
            <a:pPr eaLnBrk="1" fontAlgn="auto" hangingPunct="1">
              <a:spcAft>
                <a:spcPts val="0"/>
              </a:spcAft>
              <a:buFont typeface="Arial" pitchFamily="34" charset="0"/>
              <a:buChar char="•"/>
              <a:defRPr/>
            </a:pPr>
            <a:r>
              <a:rPr lang="en-US" sz="3200" dirty="0" smtClean="0">
                <a:latin typeface="Tw Cen MT" charset="0"/>
                <a:ea typeface="+mn-ea"/>
                <a:cs typeface="+mn-cs"/>
              </a:rPr>
              <a:t>Role </a:t>
            </a:r>
            <a:r>
              <a:rPr lang="en-US" sz="3200" dirty="0">
                <a:latin typeface="Tw Cen MT" charset="0"/>
                <a:ea typeface="+mn-ea"/>
                <a:cs typeface="+mn-cs"/>
              </a:rPr>
              <a:t>of Advocates </a:t>
            </a:r>
          </a:p>
          <a:p>
            <a:pPr eaLnBrk="1" fontAlgn="auto" hangingPunct="1">
              <a:spcAft>
                <a:spcPts val="0"/>
              </a:spcAft>
              <a:buFont typeface="Arial" pitchFamily="34" charset="0"/>
              <a:buChar char="•"/>
              <a:defRPr/>
            </a:pPr>
            <a:r>
              <a:rPr lang="en-US" sz="3200" dirty="0">
                <a:latin typeface="Tw Cen MT" charset="0"/>
                <a:ea typeface="+mn-ea"/>
                <a:cs typeface="+mn-cs"/>
              </a:rPr>
              <a:t>Bringing defenses to deportation/applying for status</a:t>
            </a:r>
          </a:p>
          <a:p>
            <a:pPr marL="640080" lvl="1" eaLnBrk="1" fontAlgn="auto" hangingPunct="1">
              <a:spcAft>
                <a:spcPts val="0"/>
              </a:spcAft>
              <a:buFont typeface="Arial" pitchFamily="34" charset="0"/>
              <a:buChar char="•"/>
              <a:defRPr/>
            </a:pPr>
            <a:r>
              <a:rPr lang="en-US" sz="3200" dirty="0">
                <a:latin typeface="Tw Cen MT" charset="0"/>
                <a:ea typeface="+mn-ea"/>
              </a:rPr>
              <a:t>SIJS for court-involved </a:t>
            </a:r>
            <a:r>
              <a:rPr lang="en-US" sz="3200" dirty="0" smtClean="0">
                <a:latin typeface="Tw Cen MT" charset="0"/>
                <a:ea typeface="+mn-ea"/>
              </a:rPr>
              <a:t>youth</a:t>
            </a:r>
          </a:p>
          <a:p>
            <a:pPr marL="640080" lvl="1" eaLnBrk="1" fontAlgn="auto" hangingPunct="1">
              <a:spcAft>
                <a:spcPts val="0"/>
              </a:spcAft>
              <a:buFont typeface="Arial" pitchFamily="34" charset="0"/>
              <a:buChar char="•"/>
              <a:defRPr/>
            </a:pPr>
            <a:r>
              <a:rPr lang="en-US" sz="3200" dirty="0" smtClean="0">
                <a:latin typeface="Tw Cen MT" charset="0"/>
                <a:ea typeface="+mn-ea"/>
              </a:rPr>
              <a:t>Asylum</a:t>
            </a:r>
            <a:endParaRPr lang="en-US" sz="3200" dirty="0">
              <a:latin typeface="Tw Cen MT" charset="0"/>
              <a:ea typeface="+mn-ea"/>
            </a:endParaRPr>
          </a:p>
          <a:p>
            <a:pPr marL="640080" lvl="1" eaLnBrk="1" fontAlgn="auto" hangingPunct="1">
              <a:spcAft>
                <a:spcPts val="0"/>
              </a:spcAft>
              <a:buFont typeface="Arial" pitchFamily="34" charset="0"/>
              <a:buChar char="•"/>
              <a:defRPr/>
            </a:pPr>
            <a:r>
              <a:rPr lang="en-US" sz="3200" dirty="0">
                <a:latin typeface="Tw Cen MT" charset="0"/>
                <a:ea typeface="+mn-ea"/>
              </a:rPr>
              <a:t>Other pathways to status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4838" y="3227388"/>
            <a:ext cx="6629400" cy="1219200"/>
          </a:xfrm>
        </p:spPr>
        <p:txBody>
          <a:bodyPr/>
          <a:lstStyle/>
          <a:p>
            <a:pPr eaLnBrk="1" fontAlgn="auto" hangingPunct="1">
              <a:spcAft>
                <a:spcPts val="0"/>
              </a:spcAft>
              <a:defRPr/>
            </a:pPr>
            <a:r>
              <a:rPr lang="en-US" b="1" dirty="0" smtClean="0">
                <a:ea typeface="+mj-ea"/>
                <a:cs typeface="+mj-cs"/>
              </a:rPr>
              <a:t>Special immigrant juvenile status</a:t>
            </a:r>
            <a:endParaRPr lang="en-US" b="1" dirty="0">
              <a:ea typeface="+mj-ea"/>
              <a:cs typeface="+mj-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fontAlgn="auto" hangingPunct="1">
              <a:spcAft>
                <a:spcPts val="0"/>
              </a:spcAft>
              <a:defRPr/>
            </a:pPr>
            <a:r>
              <a:rPr lang="en-US" altLang="en-US" dirty="0" smtClean="0">
                <a:solidFill>
                  <a:schemeClr val="accent1">
                    <a:lumMod val="75000"/>
                  </a:schemeClr>
                </a:solidFill>
                <a:ea typeface="+mj-ea"/>
                <a:cs typeface="+mj-cs"/>
              </a:rPr>
              <a:t>SIJS</a:t>
            </a:r>
          </a:p>
        </p:txBody>
      </p:sp>
      <p:sp>
        <p:nvSpPr>
          <p:cNvPr id="37891" name="Content Placeholder 2"/>
          <p:cNvSpPr>
            <a:spLocks noGrp="1"/>
          </p:cNvSpPr>
          <p:nvPr>
            <p:ph idx="1"/>
          </p:nvPr>
        </p:nvSpPr>
        <p:spPr>
          <a:xfrm>
            <a:off x="612775" y="1447800"/>
            <a:ext cx="8153400" cy="5410200"/>
          </a:xfrm>
        </p:spPr>
        <p:txBody>
          <a:bodyPr/>
          <a:lstStyle/>
          <a:p>
            <a:pPr eaLnBrk="1" hangingPunct="1"/>
            <a:endParaRPr lang="en-US" altLang="en-US" sz="2200" dirty="0" smtClean="0">
              <a:ea typeface="ＭＳ Ｐゴシック" pitchFamily="34" charset="-128"/>
            </a:endParaRPr>
          </a:p>
          <a:p>
            <a:pPr eaLnBrk="1" hangingPunct="1"/>
            <a:r>
              <a:rPr lang="en-US" altLang="en-US" sz="2200" dirty="0" smtClean="0">
                <a:solidFill>
                  <a:schemeClr val="tx1">
                    <a:lumMod val="95000"/>
                    <a:lumOff val="5000"/>
                  </a:schemeClr>
                </a:solidFill>
                <a:ea typeface="ＭＳ Ｐゴシック" pitchFamily="34" charset="-128"/>
              </a:rPr>
              <a:t>Allows </a:t>
            </a:r>
            <a:r>
              <a:rPr lang="en-US" altLang="en-US" sz="2200" i="1" dirty="0" smtClean="0">
                <a:solidFill>
                  <a:schemeClr val="tx1">
                    <a:lumMod val="95000"/>
                    <a:lumOff val="5000"/>
                  </a:schemeClr>
                </a:solidFill>
                <a:ea typeface="ＭＳ Ｐゴシック" pitchFamily="34" charset="-128"/>
              </a:rPr>
              <a:t>abused, abandoned, or neglected children </a:t>
            </a:r>
            <a:r>
              <a:rPr lang="en-US" altLang="en-US" sz="2200" dirty="0" smtClean="0">
                <a:solidFill>
                  <a:schemeClr val="tx1">
                    <a:lumMod val="95000"/>
                    <a:lumOff val="5000"/>
                  </a:schemeClr>
                </a:solidFill>
                <a:ea typeface="ＭＳ Ｐゴシック" pitchFamily="34" charset="-128"/>
              </a:rPr>
              <a:t>in juvenile court proceedings to become lawful permanent residents</a:t>
            </a:r>
          </a:p>
          <a:p>
            <a:pPr eaLnBrk="1" hangingPunct="1"/>
            <a:r>
              <a:rPr lang="en-US" altLang="en-US" sz="2200" dirty="0" smtClean="0">
                <a:solidFill>
                  <a:schemeClr val="tx1">
                    <a:lumMod val="95000"/>
                    <a:lumOff val="5000"/>
                  </a:schemeClr>
                </a:solidFill>
                <a:ea typeface="ＭＳ Ｐゴシック" pitchFamily="34" charset="-128"/>
              </a:rPr>
              <a:t>Created by Congress in 1990</a:t>
            </a:r>
          </a:p>
          <a:p>
            <a:pPr eaLnBrk="1" hangingPunct="1"/>
            <a:r>
              <a:rPr lang="en-US" altLang="en-US" sz="2200" dirty="0" smtClean="0">
                <a:solidFill>
                  <a:schemeClr val="tx1">
                    <a:lumMod val="95000"/>
                    <a:lumOff val="5000"/>
                  </a:schemeClr>
                </a:solidFill>
                <a:ea typeface="ＭＳ Ｐゴシック" pitchFamily="34" charset="-128"/>
              </a:rPr>
              <a:t>Most recently amended on December 23, 2008 by TVPRA.</a:t>
            </a:r>
          </a:p>
          <a:p>
            <a:pPr eaLnBrk="1" hangingPunct="1"/>
            <a:r>
              <a:rPr lang="en-US" altLang="en-US" sz="2200" dirty="0" smtClean="0">
                <a:solidFill>
                  <a:schemeClr val="tx1">
                    <a:lumMod val="95000"/>
                    <a:lumOff val="5000"/>
                  </a:schemeClr>
                </a:solidFill>
                <a:ea typeface="ＭＳ Ｐゴシック" pitchFamily="34" charset="-128"/>
              </a:rPr>
              <a:t>Requires a juvenile or State court to make several special findings of fact; also known as an “</a:t>
            </a:r>
            <a:r>
              <a:rPr lang="en-US" altLang="ja-JP" sz="2200" b="1" dirty="0" smtClean="0">
                <a:solidFill>
                  <a:schemeClr val="tx1">
                    <a:lumMod val="95000"/>
                    <a:lumOff val="5000"/>
                  </a:schemeClr>
                </a:solidFill>
                <a:ea typeface="ＭＳ Ｐゴシック" pitchFamily="34" charset="-128"/>
              </a:rPr>
              <a:t>SIJS Order</a:t>
            </a:r>
            <a:r>
              <a:rPr lang="en-US" altLang="en-US" sz="2200" dirty="0" smtClean="0">
                <a:solidFill>
                  <a:schemeClr val="tx1">
                    <a:lumMod val="95000"/>
                    <a:lumOff val="5000"/>
                  </a:schemeClr>
                </a:solidFill>
                <a:ea typeface="ＭＳ Ｐゴシック" pitchFamily="34" charset="-128"/>
              </a:rPr>
              <a:t>”</a:t>
            </a:r>
            <a:r>
              <a:rPr lang="en-US" altLang="ja-JP" sz="2200" dirty="0" smtClean="0">
                <a:solidFill>
                  <a:schemeClr val="tx1">
                    <a:lumMod val="95000"/>
                    <a:lumOff val="5000"/>
                  </a:schemeClr>
                </a:solidFill>
                <a:ea typeface="ＭＳ Ｐゴシック" pitchFamily="34" charset="-128"/>
              </a:rPr>
              <a:t> or </a:t>
            </a:r>
            <a:r>
              <a:rPr lang="en-US" altLang="en-US" sz="2200" dirty="0" smtClean="0">
                <a:solidFill>
                  <a:schemeClr val="tx1">
                    <a:lumMod val="95000"/>
                    <a:lumOff val="5000"/>
                  </a:schemeClr>
                </a:solidFill>
                <a:ea typeface="ＭＳ Ｐゴシック" pitchFamily="34" charset="-128"/>
              </a:rPr>
              <a:t>”</a:t>
            </a:r>
            <a:r>
              <a:rPr lang="en-US" altLang="ja-JP" sz="2200" b="1" dirty="0" smtClean="0">
                <a:solidFill>
                  <a:schemeClr val="tx1">
                    <a:lumMod val="95000"/>
                    <a:lumOff val="5000"/>
                  </a:schemeClr>
                </a:solidFill>
                <a:ea typeface="ＭＳ Ｐゴシック" pitchFamily="34" charset="-128"/>
              </a:rPr>
              <a:t>Predicate Order</a:t>
            </a:r>
            <a:r>
              <a:rPr lang="en-US" altLang="en-US" sz="2200" dirty="0" smtClean="0">
                <a:solidFill>
                  <a:schemeClr val="tx1">
                    <a:lumMod val="95000"/>
                    <a:lumOff val="5000"/>
                  </a:schemeClr>
                </a:solidFill>
                <a:ea typeface="ＭＳ Ｐゴシック" pitchFamily="34" charset="-128"/>
              </a:rPr>
              <a:t>”</a:t>
            </a:r>
            <a:r>
              <a:rPr lang="en-US" altLang="ja-JP" sz="2200" dirty="0" smtClean="0">
                <a:solidFill>
                  <a:schemeClr val="tx1">
                    <a:lumMod val="95000"/>
                    <a:lumOff val="5000"/>
                  </a:schemeClr>
                </a:solidFill>
                <a:ea typeface="ＭＳ Ｐゴシック" pitchFamily="34" charset="-128"/>
              </a:rPr>
              <a:t>. This Order is a prerequisite to petitioning USCIS for SIJ Status. </a:t>
            </a:r>
          </a:p>
          <a:p>
            <a:pPr eaLnBrk="1" hangingPunct="1"/>
            <a:r>
              <a:rPr lang="en-US" altLang="en-US" sz="2200" dirty="0" smtClean="0">
                <a:solidFill>
                  <a:schemeClr val="tx1">
                    <a:lumMod val="95000"/>
                    <a:lumOff val="5000"/>
                  </a:schemeClr>
                </a:solidFill>
                <a:ea typeface="ＭＳ Ｐゴシック" pitchFamily="34" charset="-128"/>
              </a:rPr>
              <a:t>“</a:t>
            </a:r>
            <a:r>
              <a:rPr lang="en-US" altLang="ja-JP" sz="2200" b="1" dirty="0" smtClean="0">
                <a:solidFill>
                  <a:schemeClr val="tx1">
                    <a:lumMod val="95000"/>
                    <a:lumOff val="5000"/>
                  </a:schemeClr>
                </a:solidFill>
                <a:ea typeface="ＭＳ Ｐゴシック" pitchFamily="34" charset="-128"/>
              </a:rPr>
              <a:t>Juvenile</a:t>
            </a:r>
            <a:r>
              <a:rPr lang="en-US" altLang="en-US" sz="2200" b="1" dirty="0" smtClean="0">
                <a:solidFill>
                  <a:schemeClr val="tx1">
                    <a:lumMod val="95000"/>
                    <a:lumOff val="5000"/>
                  </a:schemeClr>
                </a:solidFill>
                <a:ea typeface="ＭＳ Ｐゴシック" pitchFamily="34" charset="-128"/>
              </a:rPr>
              <a:t>”</a:t>
            </a:r>
            <a:r>
              <a:rPr lang="en-US" altLang="ja-JP" sz="2200" b="1" dirty="0" smtClean="0">
                <a:solidFill>
                  <a:schemeClr val="tx1">
                    <a:lumMod val="95000"/>
                    <a:lumOff val="5000"/>
                  </a:schemeClr>
                </a:solidFill>
                <a:ea typeface="ＭＳ Ｐゴシック" pitchFamily="34" charset="-128"/>
              </a:rPr>
              <a:t> court </a:t>
            </a:r>
            <a:r>
              <a:rPr lang="en-US" altLang="ja-JP" sz="2200" dirty="0" smtClean="0">
                <a:solidFill>
                  <a:schemeClr val="tx1">
                    <a:lumMod val="95000"/>
                    <a:lumOff val="5000"/>
                  </a:schemeClr>
                </a:solidFill>
                <a:ea typeface="ＭＳ Ｐゴシック" pitchFamily="34" charset="-128"/>
              </a:rPr>
              <a:t>= </a:t>
            </a:r>
            <a:r>
              <a:rPr lang="en-US" altLang="en-US" sz="2200" dirty="0" smtClean="0">
                <a:solidFill>
                  <a:schemeClr val="tx1">
                    <a:lumMod val="95000"/>
                    <a:lumOff val="5000"/>
                  </a:schemeClr>
                </a:solidFill>
                <a:ea typeface="ＭＳ Ｐゴシック" pitchFamily="34" charset="-128"/>
              </a:rPr>
              <a:t>“</a:t>
            </a:r>
            <a:r>
              <a:rPr lang="en-US" altLang="ja-JP" sz="2200" dirty="0" smtClean="0">
                <a:solidFill>
                  <a:schemeClr val="tx1">
                    <a:lumMod val="95000"/>
                    <a:lumOff val="5000"/>
                  </a:schemeClr>
                </a:solidFill>
                <a:ea typeface="ＭＳ Ｐゴシック" pitchFamily="34" charset="-128"/>
              </a:rPr>
              <a:t>a court located in the U.S. having jurisdiction under State law to make judicial decisions about the care and custody of juveniles.</a:t>
            </a:r>
            <a:r>
              <a:rPr lang="en-US" altLang="en-US" sz="2200" dirty="0" smtClean="0">
                <a:solidFill>
                  <a:schemeClr val="tx1">
                    <a:lumMod val="95000"/>
                    <a:lumOff val="5000"/>
                  </a:schemeClr>
                </a:solidFill>
                <a:ea typeface="ＭＳ Ｐゴシック" pitchFamily="34" charset="-128"/>
              </a:rPr>
              <a:t>”</a:t>
            </a:r>
            <a:r>
              <a:rPr lang="en-US" altLang="ja-JP" sz="2200" dirty="0" smtClean="0">
                <a:solidFill>
                  <a:schemeClr val="tx1">
                    <a:lumMod val="95000"/>
                    <a:lumOff val="5000"/>
                  </a:schemeClr>
                </a:solidFill>
                <a:ea typeface="ＭＳ Ｐゴシック" pitchFamily="34" charset="-128"/>
              </a:rPr>
              <a:t> </a:t>
            </a:r>
          </a:p>
          <a:p>
            <a:pPr eaLnBrk="1" hangingPunct="1"/>
            <a:endParaRPr lang="en-US" altLang="en-US" sz="1500"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fontAlgn="auto" hangingPunct="1">
              <a:spcAft>
                <a:spcPts val="0"/>
              </a:spcAft>
              <a:defRPr/>
            </a:pPr>
            <a:r>
              <a:rPr lang="en-US" altLang="en-US" smtClean="0">
                <a:solidFill>
                  <a:schemeClr val="accent1">
                    <a:lumMod val="75000"/>
                  </a:schemeClr>
                </a:solidFill>
                <a:ea typeface="+mj-ea"/>
                <a:cs typeface="+mj-cs"/>
              </a:rPr>
              <a:t>Core Requirements </a:t>
            </a:r>
          </a:p>
        </p:txBody>
      </p:sp>
      <p:sp>
        <p:nvSpPr>
          <p:cNvPr id="41987" name="Content Placeholder 2"/>
          <p:cNvSpPr>
            <a:spLocks noGrp="1"/>
          </p:cNvSpPr>
          <p:nvPr>
            <p:ph idx="1"/>
          </p:nvPr>
        </p:nvSpPr>
        <p:spPr>
          <a:xfrm>
            <a:off x="612775" y="1524000"/>
            <a:ext cx="8153400" cy="5334000"/>
          </a:xfrm>
        </p:spPr>
        <p:txBody>
          <a:bodyPr/>
          <a:lstStyle/>
          <a:p>
            <a:pPr eaLnBrk="1" hangingPunct="1"/>
            <a:r>
              <a:rPr lang="en-US" altLang="en-US" dirty="0" smtClean="0">
                <a:ea typeface="ＭＳ Ｐゴシック" pitchFamily="34" charset="-128"/>
              </a:rPr>
              <a:t>Under 21 years of age &amp; unmarried</a:t>
            </a:r>
          </a:p>
          <a:p>
            <a:pPr eaLnBrk="1" hangingPunct="1"/>
            <a:r>
              <a:rPr lang="en-US" altLang="en-US" dirty="0" smtClean="0">
                <a:ea typeface="ＭＳ Ｐゴシック" pitchFamily="34" charset="-128"/>
              </a:rPr>
              <a:t>Juvenile Court “dependent” </a:t>
            </a:r>
            <a:r>
              <a:rPr lang="en-US" altLang="en-US" i="1" dirty="0" smtClean="0">
                <a:ea typeface="ＭＳ Ｐゴシック" pitchFamily="34" charset="-128"/>
              </a:rPr>
              <a:t>or </a:t>
            </a:r>
            <a:r>
              <a:rPr lang="en-US" altLang="en-US" dirty="0" smtClean="0">
                <a:ea typeface="ＭＳ Ｐゴシック" pitchFamily="34" charset="-128"/>
              </a:rPr>
              <a:t>Juvenile Court  “has legally committed [minor] to, or placed [minor] under the custody of, an agency or department of a State, or an individual or entity appointed by a State or juvenile court”</a:t>
            </a:r>
          </a:p>
          <a:p>
            <a:pPr eaLnBrk="1" hangingPunct="1"/>
            <a:r>
              <a:rPr lang="en-US" altLang="en-US" dirty="0" smtClean="0">
                <a:ea typeface="ＭＳ Ｐゴシック" pitchFamily="34" charset="-128"/>
              </a:rPr>
              <a:t>Reunification with “one or both parents” is not viable “due to abuse, neglect, abandonment, or a similar basis found under State law”</a:t>
            </a:r>
          </a:p>
          <a:p>
            <a:pPr eaLnBrk="1" hangingPunct="1"/>
            <a:r>
              <a:rPr lang="en-US" altLang="en-US" dirty="0" smtClean="0">
                <a:ea typeface="ＭＳ Ｐゴシック" pitchFamily="34" charset="-128"/>
              </a:rPr>
              <a:t>Not in the child’s best interest to return to country of origin</a:t>
            </a:r>
          </a:p>
          <a:p>
            <a:pPr eaLnBrk="1" hangingPunct="1"/>
            <a:r>
              <a:rPr lang="en-US" altLang="en-US" dirty="0" smtClean="0">
                <a:ea typeface="ＭＳ Ｐゴシック" pitchFamily="34" charset="-128"/>
              </a:rPr>
              <a:t>Court will maintain jurisdiction until status is granted </a:t>
            </a:r>
          </a:p>
          <a:p>
            <a:pPr eaLnBrk="1" hangingPunct="1"/>
            <a:endParaRPr lang="en-US" altLang="en-US"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normAutofit fontScale="90000"/>
          </a:bodyPr>
          <a:lstStyle/>
          <a:p>
            <a:pPr eaLnBrk="1" fontAlgn="auto" hangingPunct="1">
              <a:spcAft>
                <a:spcPts val="0"/>
              </a:spcAft>
              <a:defRPr/>
            </a:pPr>
            <a:r>
              <a:rPr lang="en-US" sz="4000">
                <a:solidFill>
                  <a:schemeClr val="accent1">
                    <a:lumMod val="75000"/>
                  </a:schemeClr>
                </a:solidFill>
                <a:latin typeface="Tw Cen MT" charset="0"/>
                <a:ea typeface="+mj-ea"/>
                <a:cs typeface="+mj-cs"/>
              </a:rPr>
              <a:t>Step Two: Immigration Procedure</a:t>
            </a:r>
          </a:p>
        </p:txBody>
      </p:sp>
      <p:sp>
        <p:nvSpPr>
          <p:cNvPr id="59395" name="Content Placeholder 2"/>
          <p:cNvSpPr>
            <a:spLocks noGrp="1"/>
          </p:cNvSpPr>
          <p:nvPr>
            <p:ph idx="1"/>
          </p:nvPr>
        </p:nvSpPr>
        <p:spPr>
          <a:xfrm>
            <a:off x="612775" y="1600200"/>
            <a:ext cx="8153400" cy="4724400"/>
          </a:xfrm>
        </p:spPr>
        <p:txBody>
          <a:bodyPr/>
          <a:lstStyle/>
          <a:p>
            <a:pPr eaLnBrk="1" hangingPunct="1"/>
            <a:r>
              <a:rPr lang="en-US" altLang="en-US" sz="2200" dirty="0" smtClean="0">
                <a:latin typeface="Tw Cen MT" pitchFamily="34" charset="0"/>
                <a:ea typeface="ＭＳ Ｐゴシック" pitchFamily="34" charset="-128"/>
              </a:rPr>
              <a:t>Backlog for all SIJ petitions for children from Central America</a:t>
            </a:r>
          </a:p>
          <a:p>
            <a:pPr eaLnBrk="1" hangingPunct="1"/>
            <a:r>
              <a:rPr lang="en-US" altLang="en-US" sz="2200" dirty="0" smtClean="0">
                <a:latin typeface="Tw Cen MT" pitchFamily="34" charset="0"/>
                <a:ea typeface="ＭＳ Ｐゴシック" pitchFamily="34" charset="-128"/>
              </a:rPr>
              <a:t>If minor is not in immigration custody or removal proceedings, I-360 &amp; I-485 (green card application) can be filed together with USCIS (if unaffected by the backlog)</a:t>
            </a:r>
            <a:endParaRPr lang="en-US" altLang="en-US" sz="2200" dirty="0">
              <a:latin typeface="Tw Cen MT" pitchFamily="34" charset="0"/>
              <a:ea typeface="ＭＳ Ｐゴシック" pitchFamily="34" charset="-128"/>
            </a:endParaRPr>
          </a:p>
          <a:p>
            <a:pPr eaLnBrk="1" hangingPunct="1"/>
            <a:r>
              <a:rPr lang="en-US" altLang="en-US" sz="2200" dirty="0" smtClean="0">
                <a:latin typeface="Tw Cen MT" pitchFamily="34" charset="0"/>
                <a:ea typeface="ＭＳ Ｐゴシック" pitchFamily="34" charset="-128"/>
              </a:rPr>
              <a:t>If minor is in removal proceedings, but not in immigration custody, I-360 must be filed with USCIS (IJs do not have jurisdiction to adjudicate I-360); if approved and the priority date is current, removal proceedings may be terminated; then proceed with I-485 to USCIS (if terminated) or adjudicate before IJ </a:t>
            </a:r>
          </a:p>
          <a:p>
            <a:pPr eaLnBrk="1" hangingPunct="1"/>
            <a:r>
              <a:rPr lang="en-US" altLang="en-US" sz="2200" dirty="0" smtClean="0">
                <a:latin typeface="Tw Cen MT" pitchFamily="34" charset="0"/>
                <a:ea typeface="ＭＳ Ｐゴシック" pitchFamily="34" charset="-128"/>
              </a:rPr>
              <a:t>Once I-360 is approved, child is technically “paroled” but not a status, instead, child remains in legal limbo for years until can apply for green card. </a:t>
            </a:r>
          </a:p>
          <a:p>
            <a:pPr eaLnBrk="1" hangingPunct="1"/>
            <a:r>
              <a:rPr lang="en-US" altLang="en-US" sz="2200" dirty="0" smtClean="0">
                <a:latin typeface="Tw Cen MT" pitchFamily="34" charset="0"/>
                <a:ea typeface="ＭＳ Ｐゴシック" pitchFamily="34" charset="-128"/>
              </a:rPr>
              <a:t> </a:t>
            </a:r>
            <a:r>
              <a:rPr lang="en-US" altLang="en-US" sz="2200" dirty="0">
                <a:latin typeface="Tw Cen MT" pitchFamily="34" charset="0"/>
                <a:ea typeface="ＭＳ Ｐゴシック" pitchFamily="34" charset="-128"/>
              </a:rPr>
              <a:t>Once I-360 is approved, child is </a:t>
            </a:r>
            <a:r>
              <a:rPr lang="en-US" altLang="en-US" sz="2200" dirty="0" smtClean="0">
                <a:latin typeface="Tw Cen MT" pitchFamily="34" charset="0"/>
                <a:ea typeface="ＭＳ Ｐゴシック" pitchFamily="34" charset="-128"/>
              </a:rPr>
              <a:t>eligible to get Medicaid. </a:t>
            </a:r>
            <a:endParaRPr lang="en-US" altLang="en-US" sz="2200" dirty="0">
              <a:latin typeface="Tw Cen MT" pitchFamily="34" charset="0"/>
              <a:ea typeface="ＭＳ Ｐゴシック" pitchFamily="34" charset="-128"/>
            </a:endParaRPr>
          </a:p>
          <a:p>
            <a:pPr eaLnBrk="1" hangingPunct="1"/>
            <a:endParaRPr lang="en-US" altLang="en-US" dirty="0" smtClean="0">
              <a:latin typeface="Tw Cen MT" pitchFamily="34" charset="0"/>
              <a:ea typeface="ＭＳ Ｐゴシック" pitchFamily="34" charset="-128"/>
            </a:endParaRPr>
          </a:p>
          <a:p>
            <a:pPr eaLnBrk="1" hangingPunct="1"/>
            <a:endParaRPr lang="en-US" altLang="en-US" dirty="0" smtClean="0">
              <a:latin typeface="Tw Cen MT" pitchFamily="34" charset="0"/>
              <a:ea typeface="ＭＳ Ｐゴシック" pitchFamily="34"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eaLnBrk="1" fontAlgn="auto" hangingPunct="1">
              <a:spcAft>
                <a:spcPts val="0"/>
              </a:spcAft>
              <a:defRPr/>
            </a:pPr>
            <a:r>
              <a:rPr lang="en-US">
                <a:solidFill>
                  <a:schemeClr val="accent1">
                    <a:lumMod val="75000"/>
                  </a:schemeClr>
                </a:solidFill>
                <a:latin typeface="Tw Cen MT" charset="0"/>
                <a:ea typeface="+mj-ea"/>
                <a:cs typeface="+mj-cs"/>
              </a:rPr>
              <a:t>Other Considerations</a:t>
            </a:r>
          </a:p>
        </p:txBody>
      </p:sp>
      <p:sp>
        <p:nvSpPr>
          <p:cNvPr id="60419" name="Content Placeholder 2"/>
          <p:cNvSpPr>
            <a:spLocks noGrp="1"/>
          </p:cNvSpPr>
          <p:nvPr>
            <p:ph idx="1"/>
          </p:nvPr>
        </p:nvSpPr>
        <p:spPr>
          <a:xfrm>
            <a:off x="612775" y="1600200"/>
            <a:ext cx="8153400" cy="4800600"/>
          </a:xfrm>
        </p:spPr>
        <p:txBody>
          <a:bodyPr/>
          <a:lstStyle/>
          <a:p>
            <a:pPr eaLnBrk="1" hangingPunct="1"/>
            <a:r>
              <a:rPr lang="en-US" altLang="en-US" dirty="0" smtClean="0">
                <a:latin typeface="Tw Cen MT" pitchFamily="34" charset="0"/>
                <a:ea typeface="ＭＳ Ｐゴシック" pitchFamily="34" charset="-128"/>
              </a:rPr>
              <a:t>At the green card phase, note that SIJS petitioners have a number of inadmissibility exemptions and waivers available to them. </a:t>
            </a:r>
          </a:p>
          <a:p>
            <a:pPr eaLnBrk="1" hangingPunct="1"/>
            <a:r>
              <a:rPr lang="en-US" altLang="en-US" dirty="0" smtClean="0">
                <a:latin typeface="Tw Cen MT" pitchFamily="34" charset="0"/>
                <a:ea typeface="ＭＳ Ｐゴシック" pitchFamily="34" charset="-128"/>
              </a:rPr>
              <a:t>USCIS Adjudicators should not </a:t>
            </a:r>
            <a:r>
              <a:rPr lang="ja-JP" altLang="en-US" dirty="0" smtClean="0">
                <a:latin typeface="Tw Cen MT" pitchFamily="34" charset="0"/>
                <a:ea typeface="MS Gothic" pitchFamily="49" charset="-128"/>
              </a:rPr>
              <a:t>“</a:t>
            </a:r>
            <a:r>
              <a:rPr lang="en-US" altLang="ja-JP" dirty="0" smtClean="0">
                <a:latin typeface="Tw Cen MT" pitchFamily="34" charset="0"/>
                <a:ea typeface="ＭＳ Ｐゴシック" pitchFamily="34" charset="-128"/>
              </a:rPr>
              <a:t>look beyond</a:t>
            </a:r>
            <a:r>
              <a:rPr lang="ja-JP" altLang="en-US" dirty="0" smtClean="0">
                <a:latin typeface="Tw Cen MT" pitchFamily="34" charset="0"/>
                <a:ea typeface="MS Gothic" pitchFamily="49" charset="-128"/>
              </a:rPr>
              <a:t>”</a:t>
            </a:r>
            <a:r>
              <a:rPr lang="en-US" altLang="ja-JP" dirty="0" smtClean="0">
                <a:latin typeface="Tw Cen MT" pitchFamily="34" charset="0"/>
                <a:ea typeface="ＭＳ Ｐゴシック" pitchFamily="34" charset="-128"/>
              </a:rPr>
              <a:t> the SIJS Order. Current trend with RFEs. </a:t>
            </a:r>
          </a:p>
          <a:p>
            <a:pPr eaLnBrk="1" hangingPunct="1"/>
            <a:r>
              <a:rPr lang="en-US" altLang="en-US" dirty="0" smtClean="0">
                <a:latin typeface="Tw Cen MT" pitchFamily="34" charset="0"/>
                <a:ea typeface="ＭＳ Ｐゴシック" pitchFamily="34" charset="-128"/>
              </a:rPr>
              <a:t>Juvenile adjudications are not criminal convictions for immigration purposes, but may trigger conduct-based grounds of inadmissibility (i.e., drug use/abuse</a:t>
            </a:r>
            <a:r>
              <a:rPr lang="en-US" altLang="en-US" dirty="0" smtClean="0">
                <a:solidFill>
                  <a:schemeClr val="tx2">
                    <a:lumMod val="50000"/>
                  </a:schemeClr>
                </a:solidFill>
                <a:latin typeface="Tw Cen MT" pitchFamily="34" charset="0"/>
                <a:ea typeface="ＭＳ Ｐゴシック" pitchFamily="34" charset="-128"/>
              </a:rPr>
              <a:t>, </a:t>
            </a:r>
            <a:r>
              <a:rPr lang="en-US" altLang="en-US" dirty="0" smtClean="0">
                <a:solidFill>
                  <a:schemeClr val="bg2">
                    <a:lumMod val="10000"/>
                  </a:schemeClr>
                </a:solidFill>
                <a:latin typeface="Tw Cen MT" pitchFamily="34" charset="0"/>
                <a:ea typeface="ＭＳ Ｐゴシック" pitchFamily="34" charset="-128"/>
              </a:rPr>
              <a:t>drug trafficking) </a:t>
            </a:r>
            <a:r>
              <a:rPr lang="en-US" altLang="en-US" dirty="0" smtClean="0">
                <a:latin typeface="Tw Cen MT" pitchFamily="34" charset="0"/>
                <a:ea typeface="ＭＳ Ｐゴシック" pitchFamily="34" charset="-128"/>
              </a:rPr>
              <a:t>and may weigh negatively in the discretionary analysis. </a:t>
            </a:r>
          </a:p>
          <a:p>
            <a:pPr eaLnBrk="1" hangingPunct="1"/>
            <a:r>
              <a:rPr lang="en-US" altLang="en-US" dirty="0" smtClean="0">
                <a:latin typeface="Tw Cen MT" pitchFamily="34" charset="0"/>
                <a:ea typeface="ＭＳ Ｐゴシック" pitchFamily="34" charset="-128"/>
              </a:rPr>
              <a:t>A child granted SIJS cannot later petition for his/her biological or prior adoptive parents.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eaLnBrk="1" fontAlgn="auto" hangingPunct="1">
              <a:spcAft>
                <a:spcPts val="0"/>
              </a:spcAft>
              <a:defRPr/>
            </a:pPr>
            <a:r>
              <a:rPr lang="en-US">
                <a:solidFill>
                  <a:schemeClr val="accent1">
                    <a:lumMod val="75000"/>
                  </a:schemeClr>
                </a:solidFill>
                <a:latin typeface="Tw Cen MT" charset="0"/>
                <a:ea typeface="+mj-ea"/>
                <a:cs typeface="+mj-cs"/>
              </a:rPr>
              <a:t>Benefits </a:t>
            </a:r>
          </a:p>
        </p:txBody>
      </p:sp>
      <p:sp>
        <p:nvSpPr>
          <p:cNvPr id="61443" name="Content Placeholder 2"/>
          <p:cNvSpPr>
            <a:spLocks noGrp="1"/>
          </p:cNvSpPr>
          <p:nvPr>
            <p:ph idx="1"/>
          </p:nvPr>
        </p:nvSpPr>
        <p:spPr/>
        <p:txBody>
          <a:bodyPr/>
          <a:lstStyle/>
          <a:p>
            <a:pPr eaLnBrk="1" hangingPunct="1"/>
            <a:r>
              <a:rPr lang="en-US" altLang="en-US" dirty="0" smtClean="0">
                <a:latin typeface="Tw Cen MT" pitchFamily="34" charset="0"/>
                <a:ea typeface="ＭＳ Ｐゴシック" pitchFamily="34" charset="-128"/>
              </a:rPr>
              <a:t>As a lawful permanent resident, you can live and work in the United States</a:t>
            </a:r>
          </a:p>
          <a:p>
            <a:pPr eaLnBrk="1" hangingPunct="1"/>
            <a:r>
              <a:rPr lang="en-US" altLang="en-US" dirty="0" smtClean="0">
                <a:latin typeface="Tw Cen MT" pitchFamily="34" charset="0"/>
                <a:ea typeface="ＭＳ Ｐゴシック" pitchFamily="34" charset="-128"/>
              </a:rPr>
              <a:t>Free to travel (but not for extended periods without prior permission)</a:t>
            </a:r>
          </a:p>
          <a:p>
            <a:pPr eaLnBrk="1" hangingPunct="1"/>
            <a:r>
              <a:rPr lang="en-US" altLang="en-US" dirty="0" smtClean="0">
                <a:latin typeface="Tw Cen MT" pitchFamily="34" charset="0"/>
                <a:ea typeface="ＭＳ Ｐゴシック" pitchFamily="34" charset="-128"/>
              </a:rPr>
              <a:t>Able to obtain Social Security Number and submit FAFSA</a:t>
            </a:r>
          </a:p>
          <a:p>
            <a:pPr eaLnBrk="1" hangingPunct="1"/>
            <a:r>
              <a:rPr lang="en-US" altLang="en-US" dirty="0" smtClean="0">
                <a:latin typeface="Tw Cen MT" pitchFamily="34" charset="0"/>
                <a:ea typeface="ＭＳ Ｐゴシック" pitchFamily="34" charset="-128"/>
              </a:rPr>
              <a:t>Security and stability</a:t>
            </a:r>
          </a:p>
          <a:p>
            <a:pPr eaLnBrk="1" hangingPunct="1"/>
            <a:r>
              <a:rPr lang="en-US" altLang="en-US" dirty="0" smtClean="0">
                <a:latin typeface="Tw Cen MT" pitchFamily="34" charset="0"/>
                <a:ea typeface="ＭＳ Ｐゴシック" pitchFamily="34" charset="-128"/>
              </a:rPr>
              <a:t>Foster care reimbursements for State</a:t>
            </a:r>
          </a:p>
          <a:p>
            <a:pPr eaLnBrk="1" hangingPunct="1"/>
            <a:r>
              <a:rPr lang="en-US" altLang="en-US" dirty="0" smtClean="0">
                <a:latin typeface="Tw Cen MT" pitchFamily="34" charset="0"/>
                <a:ea typeface="ＭＳ Ｐゴシック" pitchFamily="34" charset="-128"/>
              </a:rPr>
              <a:t>Path to citizenship</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4838" y="3227388"/>
            <a:ext cx="6629400" cy="1219200"/>
          </a:xfrm>
        </p:spPr>
        <p:txBody>
          <a:bodyPr/>
          <a:lstStyle/>
          <a:p>
            <a:pPr eaLnBrk="1" fontAlgn="auto" hangingPunct="1">
              <a:spcAft>
                <a:spcPts val="0"/>
              </a:spcAft>
              <a:defRPr/>
            </a:pPr>
            <a:r>
              <a:rPr lang="en-US" sz="3200" dirty="0" smtClean="0">
                <a:ea typeface="+mj-ea"/>
                <a:cs typeface="+mj-cs"/>
              </a:rPr>
              <a:t>Deferred Action for Childhood Arrivals (DACA)</a:t>
            </a:r>
            <a:endParaRPr lang="en-US" sz="3200" dirty="0">
              <a:ea typeface="+mj-ea"/>
              <a:cs typeface="+mj-cs"/>
            </a:endParaRPr>
          </a:p>
        </p:txBody>
      </p:sp>
    </p:spTree>
    <p:extLst>
      <p:ext uri="{BB962C8B-B14F-4D97-AF65-F5344CB8AC3E}">
        <p14:creationId xmlns:p14="http://schemas.microsoft.com/office/powerpoint/2010/main" val="757002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96850"/>
            <a:ext cx="8748712" cy="1143000"/>
          </a:xfrm>
        </p:spPr>
        <p:txBody>
          <a:bodyPr/>
          <a:lstStyle/>
          <a:p>
            <a:pPr eaLnBrk="1" fontAlgn="auto" hangingPunct="1">
              <a:spcAft>
                <a:spcPts val="0"/>
              </a:spcAft>
              <a:defRPr/>
            </a:pPr>
            <a:r>
              <a:rPr lang="en-US" dirty="0" smtClean="0">
                <a:solidFill>
                  <a:schemeClr val="accent1">
                    <a:lumMod val="75000"/>
                  </a:schemeClr>
                </a:solidFill>
                <a:ea typeface="+mj-ea"/>
                <a:cs typeface="+mj-cs"/>
              </a:rPr>
              <a:t>Key Guidelines</a:t>
            </a:r>
            <a:endParaRPr lang="en-US" dirty="0">
              <a:solidFill>
                <a:schemeClr val="accent1">
                  <a:lumMod val="75000"/>
                </a:schemeClr>
              </a:solidFill>
              <a:ea typeface="+mj-ea"/>
              <a:cs typeface="+mj-cs"/>
            </a:endParaRPr>
          </a:p>
        </p:txBody>
      </p:sp>
      <p:graphicFrame>
        <p:nvGraphicFramePr>
          <p:cNvPr id="6" name="Content Placeholder 5"/>
          <p:cNvGraphicFramePr>
            <a:graphicFrameLocks noGrp="1"/>
          </p:cNvGraphicFramePr>
          <p:nvPr>
            <p:ph idx="1"/>
          </p:nvPr>
        </p:nvGraphicFramePr>
        <p:xfrm>
          <a:off x="395941" y="1193053"/>
          <a:ext cx="8417859" cy="54617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59581431"/>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fontAlgn="auto" hangingPunct="1">
              <a:spcAft>
                <a:spcPts val="0"/>
              </a:spcAft>
              <a:defRPr/>
            </a:pPr>
            <a:r>
              <a:rPr lang="en-US">
                <a:solidFill>
                  <a:schemeClr val="accent1">
                    <a:lumMod val="75000"/>
                  </a:schemeClr>
                </a:solidFill>
                <a:latin typeface="Tw Cen MT" charset="0"/>
                <a:ea typeface="+mj-ea"/>
                <a:cs typeface="+mj-cs"/>
              </a:rPr>
              <a:t>Agencies: Overview </a:t>
            </a:r>
          </a:p>
        </p:txBody>
      </p:sp>
      <p:sp>
        <p:nvSpPr>
          <p:cNvPr id="11267" name="Content Placeholder 2"/>
          <p:cNvSpPr>
            <a:spLocks noGrp="1"/>
          </p:cNvSpPr>
          <p:nvPr>
            <p:ph idx="1"/>
          </p:nvPr>
        </p:nvSpPr>
        <p:spPr>
          <a:xfrm>
            <a:off x="612775" y="1600200"/>
            <a:ext cx="8153400" cy="4953000"/>
          </a:xfrm>
        </p:spPr>
        <p:txBody>
          <a:bodyPr/>
          <a:lstStyle/>
          <a:p>
            <a:pPr eaLnBrk="1" hangingPunct="1">
              <a:lnSpc>
                <a:spcPct val="90000"/>
              </a:lnSpc>
            </a:pPr>
            <a:r>
              <a:rPr lang="en-US" altLang="en-US" sz="2800" smtClean="0">
                <a:latin typeface="Tw Cen MT" pitchFamily="34" charset="0"/>
                <a:ea typeface="ＭＳ Ｐゴシック" pitchFamily="34" charset="-128"/>
                <a:cs typeface="Aharoni" pitchFamily="2" charset="-79"/>
              </a:rPr>
              <a:t>Department of Homeland Security (DHS)</a:t>
            </a:r>
          </a:p>
          <a:p>
            <a:pPr lvl="1" eaLnBrk="1" hangingPunct="1">
              <a:lnSpc>
                <a:spcPct val="90000"/>
              </a:lnSpc>
            </a:pPr>
            <a:r>
              <a:rPr lang="en-US" altLang="en-US" sz="2800" smtClean="0">
                <a:latin typeface="Tw Cen MT" pitchFamily="34" charset="0"/>
                <a:ea typeface="ＭＳ Ｐゴシック" pitchFamily="34" charset="-128"/>
                <a:cs typeface="Aharoni" pitchFamily="2" charset="-79"/>
              </a:rPr>
              <a:t>Citizenship &amp; Immigration Services (USCIS)</a:t>
            </a:r>
          </a:p>
          <a:p>
            <a:pPr lvl="1" eaLnBrk="1" hangingPunct="1">
              <a:lnSpc>
                <a:spcPct val="90000"/>
              </a:lnSpc>
            </a:pPr>
            <a:r>
              <a:rPr lang="en-US" altLang="en-US" sz="2800" smtClean="0">
                <a:latin typeface="Tw Cen MT" pitchFamily="34" charset="0"/>
                <a:ea typeface="ＭＳ Ｐゴシック" pitchFamily="34" charset="-128"/>
                <a:cs typeface="Aharoni" pitchFamily="2" charset="-79"/>
              </a:rPr>
              <a:t>Immigration &amp; Customs Enforcement (ICE)</a:t>
            </a:r>
          </a:p>
          <a:p>
            <a:pPr lvl="2" eaLnBrk="1" hangingPunct="1">
              <a:lnSpc>
                <a:spcPct val="90000"/>
              </a:lnSpc>
            </a:pPr>
            <a:r>
              <a:rPr lang="en-US" altLang="en-US" sz="2800" smtClean="0">
                <a:latin typeface="Tw Cen MT" pitchFamily="34" charset="0"/>
                <a:ea typeface="ＭＳ Ｐゴシック" pitchFamily="34" charset="-128"/>
                <a:cs typeface="Aharoni" pitchFamily="2" charset="-79"/>
              </a:rPr>
              <a:t>ERO: Enforcement &amp; Removal Operations </a:t>
            </a:r>
          </a:p>
          <a:p>
            <a:pPr lvl="2" eaLnBrk="1" hangingPunct="1">
              <a:lnSpc>
                <a:spcPct val="90000"/>
              </a:lnSpc>
            </a:pPr>
            <a:r>
              <a:rPr lang="en-US" altLang="en-US" sz="2800" smtClean="0">
                <a:latin typeface="Tw Cen MT" pitchFamily="34" charset="0"/>
                <a:ea typeface="ＭＳ Ｐゴシック" pitchFamily="34" charset="-128"/>
                <a:cs typeface="Aharoni" pitchFamily="2" charset="-79"/>
              </a:rPr>
              <a:t>OCC: Office of Chief Counsel</a:t>
            </a:r>
          </a:p>
          <a:p>
            <a:pPr lvl="1" eaLnBrk="1" hangingPunct="1">
              <a:lnSpc>
                <a:spcPct val="90000"/>
              </a:lnSpc>
            </a:pPr>
            <a:r>
              <a:rPr lang="en-US" altLang="en-US" sz="2800" smtClean="0">
                <a:latin typeface="Tw Cen MT" pitchFamily="34" charset="0"/>
                <a:ea typeface="ＭＳ Ｐゴシック" pitchFamily="34" charset="-128"/>
                <a:cs typeface="Aharoni" pitchFamily="2" charset="-79"/>
              </a:rPr>
              <a:t>Customs and Border Patrol (CBP)</a:t>
            </a:r>
          </a:p>
          <a:p>
            <a:pPr eaLnBrk="1" hangingPunct="1">
              <a:lnSpc>
                <a:spcPct val="90000"/>
              </a:lnSpc>
            </a:pPr>
            <a:r>
              <a:rPr lang="en-US" altLang="en-US" sz="2800" smtClean="0">
                <a:latin typeface="Tw Cen MT" pitchFamily="34" charset="0"/>
                <a:ea typeface="ＭＳ Ｐゴシック" pitchFamily="34" charset="-128"/>
                <a:cs typeface="Aharoni" pitchFamily="2" charset="-79"/>
              </a:rPr>
              <a:t>Department of Justice</a:t>
            </a:r>
          </a:p>
          <a:p>
            <a:pPr lvl="1" eaLnBrk="1" hangingPunct="1">
              <a:lnSpc>
                <a:spcPct val="90000"/>
              </a:lnSpc>
            </a:pPr>
            <a:r>
              <a:rPr lang="en-US" altLang="en-US" sz="2800" smtClean="0">
                <a:latin typeface="Tw Cen MT" pitchFamily="34" charset="0"/>
                <a:ea typeface="ＭＳ Ｐゴシック" pitchFamily="34" charset="-128"/>
                <a:cs typeface="Aharoni" pitchFamily="2" charset="-79"/>
              </a:rPr>
              <a:t>Executive Office for Immigration Review (EOIR)</a:t>
            </a:r>
          </a:p>
          <a:p>
            <a:pPr eaLnBrk="1" hangingPunct="1">
              <a:lnSpc>
                <a:spcPct val="90000"/>
              </a:lnSpc>
            </a:pPr>
            <a:r>
              <a:rPr lang="en-US" altLang="en-US" sz="2800" smtClean="0">
                <a:latin typeface="Tw Cen MT" pitchFamily="34" charset="0"/>
                <a:ea typeface="ＭＳ Ｐゴシック" pitchFamily="34" charset="-128"/>
                <a:cs typeface="Aharoni" pitchFamily="2" charset="-79"/>
              </a:rPr>
              <a:t>Department of Health &amp; Human Services (HHS)</a:t>
            </a:r>
          </a:p>
          <a:p>
            <a:pPr lvl="1" eaLnBrk="1" hangingPunct="1">
              <a:lnSpc>
                <a:spcPct val="90000"/>
              </a:lnSpc>
            </a:pPr>
            <a:r>
              <a:rPr lang="en-US" altLang="en-US" sz="2800" smtClean="0">
                <a:latin typeface="Tw Cen MT" pitchFamily="34" charset="0"/>
                <a:ea typeface="ＭＳ Ｐゴシック" pitchFamily="34" charset="-128"/>
                <a:cs typeface="Aharoni" pitchFamily="2" charset="-79"/>
              </a:rPr>
              <a:t>Office of Refugee Resettlement (ORR)</a:t>
            </a:r>
          </a:p>
          <a:p>
            <a:pPr lvl="1" eaLnBrk="1" hangingPunct="1">
              <a:lnSpc>
                <a:spcPct val="90000"/>
              </a:lnSpc>
            </a:pPr>
            <a:endParaRPr lang="en-US" altLang="en-US" smtClean="0">
              <a:latin typeface="Aharoni" pitchFamily="2" charset="-79"/>
              <a:ea typeface="ＭＳ Ｐゴシック" pitchFamily="34" charset="-128"/>
              <a:cs typeface="Aharoni" pitchFamily="2" charset="-79"/>
            </a:endParaRPr>
          </a:p>
          <a:p>
            <a:pPr eaLnBrk="1" hangingPunct="1"/>
            <a:endParaRPr lang="en-US" altLang="en-US" smtClean="0">
              <a:latin typeface="Tw Cen MT" pitchFamily="34" charset="0"/>
              <a:ea typeface="ＭＳ Ｐゴシック" pitchFamily="34"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Rescission of DACA</a:t>
            </a:r>
            <a:endParaRPr lang="en-US" dirty="0"/>
          </a:p>
        </p:txBody>
      </p:sp>
      <p:sp>
        <p:nvSpPr>
          <p:cNvPr id="3" name="Content Placeholder 2"/>
          <p:cNvSpPr>
            <a:spLocks noGrp="1"/>
          </p:cNvSpPr>
          <p:nvPr>
            <p:ph idx="1"/>
          </p:nvPr>
        </p:nvSpPr>
        <p:spPr/>
        <p:txBody>
          <a:bodyPr/>
          <a:lstStyle/>
          <a:p>
            <a:r>
              <a:rPr lang="en-US" dirty="0">
                <a:latin typeface="Constantia"/>
                <a:cs typeface="Constantia"/>
              </a:rPr>
              <a:t>September 5, 2017 Attorney General Jeff Sessions announced the DACA Program had been rescinded</a:t>
            </a:r>
          </a:p>
          <a:p>
            <a:r>
              <a:rPr lang="en-US" dirty="0">
                <a:latin typeface="Constantia"/>
                <a:cs typeface="Constantia"/>
              </a:rPr>
              <a:t>USCIS would no longer accept initial DACA applications</a:t>
            </a:r>
          </a:p>
          <a:p>
            <a:r>
              <a:rPr lang="en-US" dirty="0">
                <a:latin typeface="Constantia"/>
                <a:cs typeface="Constantia"/>
              </a:rPr>
              <a:t>Only people whose DACA would expire before March 5, 2018 would be eligible to renew their DACA for a final two years if they could have their application to USCIS by October 5, 2017</a:t>
            </a:r>
          </a:p>
          <a:p>
            <a:r>
              <a:rPr lang="en-US" dirty="0">
                <a:latin typeface="Constantia"/>
                <a:cs typeface="Constantia"/>
              </a:rPr>
              <a:t>No more travel documentation for DACA recipients</a:t>
            </a:r>
          </a:p>
          <a:p>
            <a:endParaRPr lang="en-US" dirty="0"/>
          </a:p>
        </p:txBody>
      </p:sp>
    </p:spTree>
    <p:extLst>
      <p:ext uri="{BB962C8B-B14F-4D97-AF65-F5344CB8AC3E}">
        <p14:creationId xmlns:p14="http://schemas.microsoft.com/office/powerpoint/2010/main" val="3204191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latin typeface="Constantia"/>
                <a:cs typeface="Constantia"/>
              </a:rPr>
              <a:t>Reinstatement of DACA:</a:t>
            </a:r>
            <a:br>
              <a:rPr lang="en-US" sz="2800" b="1" dirty="0">
                <a:latin typeface="Constantia"/>
                <a:cs typeface="Constantia"/>
              </a:rPr>
            </a:br>
            <a:r>
              <a:rPr lang="en-US" sz="2800" b="1" dirty="0">
                <a:latin typeface="Constantia"/>
                <a:cs typeface="Constantia"/>
              </a:rPr>
              <a:t>Regents of California v. Department of Homeland Security</a:t>
            </a:r>
            <a:endParaRPr lang="en-US" sz="2800" dirty="0"/>
          </a:p>
        </p:txBody>
      </p:sp>
      <p:sp>
        <p:nvSpPr>
          <p:cNvPr id="3" name="Content Placeholder 2"/>
          <p:cNvSpPr>
            <a:spLocks noGrp="1"/>
          </p:cNvSpPr>
          <p:nvPr>
            <p:ph idx="1"/>
          </p:nvPr>
        </p:nvSpPr>
        <p:spPr/>
        <p:txBody>
          <a:bodyPr/>
          <a:lstStyle/>
          <a:p>
            <a:r>
              <a:rPr lang="en-US" dirty="0">
                <a:latin typeface="Constantia"/>
                <a:cs typeface="Constantia"/>
              </a:rPr>
              <a:t>Plaintiffs successfully argued for an injunction:</a:t>
            </a:r>
          </a:p>
          <a:p>
            <a:r>
              <a:rPr lang="en-US" dirty="0">
                <a:latin typeface="Constantia"/>
                <a:cs typeface="Constantia"/>
              </a:rPr>
              <a:t>Manner of Rescission Violates Procedural and Substantive Requirements of the APA</a:t>
            </a:r>
          </a:p>
          <a:p>
            <a:r>
              <a:rPr lang="en-US" dirty="0">
                <a:latin typeface="Constantia"/>
                <a:cs typeface="Constantia"/>
              </a:rPr>
              <a:t>Violates the Due Process clause of the 5th Amendment</a:t>
            </a:r>
          </a:p>
          <a:p>
            <a:r>
              <a:rPr lang="en-US" dirty="0">
                <a:latin typeface="Constantia"/>
                <a:cs typeface="Constantia"/>
              </a:rPr>
              <a:t>DACA applications must now be accepted and processed by USCIS</a:t>
            </a:r>
          </a:p>
          <a:p>
            <a:r>
              <a:rPr lang="en-US" dirty="0">
                <a:latin typeface="Constantia"/>
                <a:cs typeface="Constantia"/>
              </a:rPr>
              <a:t>DHS tried to petition to bypass the 9th Circuit and have the US Supreme Court hear the matter. The Writ of Certiorari was denied. DHS has not challenged the injunction. </a:t>
            </a:r>
          </a:p>
          <a:p>
            <a:r>
              <a:rPr lang="en-US" dirty="0">
                <a:latin typeface="Constantia"/>
                <a:cs typeface="Constantia"/>
              </a:rPr>
              <a:t>Congress has failed to pass any DACA legislation</a:t>
            </a:r>
          </a:p>
          <a:p>
            <a:endParaRPr lang="en-US" dirty="0"/>
          </a:p>
        </p:txBody>
      </p:sp>
    </p:spTree>
    <p:extLst>
      <p:ext uri="{BB962C8B-B14F-4D97-AF65-F5344CB8AC3E}">
        <p14:creationId xmlns:p14="http://schemas.microsoft.com/office/powerpoint/2010/main" val="30026445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Applications on the Horizon?</a:t>
            </a:r>
            <a:endParaRPr lang="en-US" dirty="0"/>
          </a:p>
        </p:txBody>
      </p:sp>
      <p:sp>
        <p:nvSpPr>
          <p:cNvPr id="3" name="Content Placeholder 2"/>
          <p:cNvSpPr>
            <a:spLocks noGrp="1"/>
          </p:cNvSpPr>
          <p:nvPr>
            <p:ph idx="1"/>
          </p:nvPr>
        </p:nvSpPr>
        <p:spPr>
          <a:xfrm>
            <a:off x="457200" y="1752600"/>
            <a:ext cx="8229600" cy="4800600"/>
          </a:xfrm>
        </p:spPr>
        <p:txBody>
          <a:bodyPr/>
          <a:lstStyle/>
          <a:p>
            <a:r>
              <a:rPr lang="en-US" dirty="0">
                <a:effectLst>
                  <a:outerShdw blurRad="50800" dist="38100" dir="2700000" algn="tl">
                    <a:srgbClr val="000000">
                      <a:alpha val="40000"/>
                    </a:srgbClr>
                  </a:outerShdw>
                </a:effectLst>
              </a:rPr>
              <a:t>Yesterday, U.S. District Judge John D. Bates of D.C. delivered the toughest blow yet to Trump administration’s efforts to end DACA. </a:t>
            </a:r>
            <a:endParaRPr lang="en-US" dirty="0"/>
          </a:p>
          <a:p>
            <a:r>
              <a:rPr lang="en-US" dirty="0">
                <a:effectLst>
                  <a:outerShdw blurRad="50800" dist="38100" dir="2700000" algn="tl">
                    <a:srgbClr val="000000">
                      <a:alpha val="40000"/>
                    </a:srgbClr>
                  </a:outerShdw>
                </a:effectLst>
              </a:rPr>
              <a:t>Decision to end DACA unlawful because </a:t>
            </a:r>
            <a:endParaRPr lang="en-US" dirty="0"/>
          </a:p>
          <a:p>
            <a:r>
              <a:rPr lang="en-US" dirty="0">
                <a:effectLst>
                  <a:outerShdw blurRad="50800" dist="38100" dir="2700000" algn="tl">
                    <a:srgbClr val="000000">
                      <a:alpha val="40000"/>
                    </a:srgbClr>
                  </a:outerShdw>
                </a:effectLst>
              </a:rPr>
              <a:t>“arbitrary and capricious…the Department failed adequately to explain its conclusion that the program was unlawful.</a:t>
            </a:r>
            <a:r>
              <a:rPr lang="en-US" dirty="0" smtClean="0">
                <a:effectLst>
                  <a:outerShdw blurRad="50800" dist="38100" dir="2700000" algn="tl">
                    <a:srgbClr val="000000">
                      <a:alpha val="40000"/>
                    </a:srgbClr>
                  </a:outerShdw>
                </a:effectLst>
              </a:rPr>
              <a:t>”</a:t>
            </a:r>
            <a:endParaRPr lang="en-US" dirty="0"/>
          </a:p>
          <a:p>
            <a:r>
              <a:rPr lang="en-US" dirty="0">
                <a:effectLst>
                  <a:outerShdw blurRad="50800" dist="38100" dir="2700000" algn="tl">
                    <a:srgbClr val="000000">
                      <a:alpha val="40000"/>
                    </a:srgbClr>
                  </a:outerShdw>
                </a:effectLst>
              </a:rPr>
              <a:t>This decision may pave the wave for initial applications – we will know more in 90 days. </a:t>
            </a:r>
            <a:endParaRPr lang="en-US" dirty="0"/>
          </a:p>
          <a:p>
            <a:r>
              <a:rPr lang="en-US" dirty="0">
                <a:effectLst>
                  <a:outerShdw blurRad="50800" dist="38100" dir="2700000" algn="tl">
                    <a:srgbClr val="000000">
                      <a:alpha val="40000"/>
                    </a:srgbClr>
                  </a:outerShdw>
                </a:effectLst>
              </a:rPr>
              <a:t>Meanwhile the government has an opportunity to provide more solid reasoning for ending the program.</a:t>
            </a:r>
            <a:endParaRPr lang="en-US" dirty="0"/>
          </a:p>
          <a:p>
            <a:endParaRPr lang="en-US" dirty="0"/>
          </a:p>
        </p:txBody>
      </p:sp>
    </p:spTree>
    <p:extLst>
      <p:ext uri="{BB962C8B-B14F-4D97-AF65-F5344CB8AC3E}">
        <p14:creationId xmlns:p14="http://schemas.microsoft.com/office/powerpoint/2010/main" val="29958380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pPr eaLnBrk="1" fontAlgn="auto" hangingPunct="1">
              <a:spcAft>
                <a:spcPts val="0"/>
              </a:spcAft>
              <a:defRPr/>
            </a:pPr>
            <a:r>
              <a:rPr lang="en-US">
                <a:solidFill>
                  <a:schemeClr val="accent1">
                    <a:lumMod val="75000"/>
                  </a:schemeClr>
                </a:solidFill>
                <a:latin typeface="Tw Cen MT" charset="0"/>
                <a:ea typeface="+mj-ea"/>
                <a:cs typeface="+mj-cs"/>
              </a:rPr>
              <a:t>Other Pathways to Status</a:t>
            </a:r>
          </a:p>
        </p:txBody>
      </p:sp>
      <p:sp>
        <p:nvSpPr>
          <p:cNvPr id="67587" name="Content Placeholder 2"/>
          <p:cNvSpPr>
            <a:spLocks noGrp="1"/>
          </p:cNvSpPr>
          <p:nvPr>
            <p:ph idx="1"/>
          </p:nvPr>
        </p:nvSpPr>
        <p:spPr>
          <a:xfrm>
            <a:off x="612775" y="1600200"/>
            <a:ext cx="8153400" cy="4724400"/>
          </a:xfrm>
        </p:spPr>
        <p:txBody>
          <a:bodyPr/>
          <a:lstStyle/>
          <a:p>
            <a:pPr eaLnBrk="1" hangingPunct="1"/>
            <a:r>
              <a:rPr lang="en-US" altLang="en-US" b="1" dirty="0" smtClean="0">
                <a:latin typeface="Tw Cen MT" pitchFamily="34" charset="0"/>
                <a:ea typeface="ＭＳ Ｐゴシック" pitchFamily="34" charset="-128"/>
              </a:rPr>
              <a:t>Asylum </a:t>
            </a:r>
            <a:endParaRPr lang="en-US" altLang="en-US" b="1" dirty="0">
              <a:latin typeface="Tw Cen MT" pitchFamily="34" charset="0"/>
              <a:ea typeface="ＭＳ Ｐゴシック" pitchFamily="34" charset="-128"/>
            </a:endParaRPr>
          </a:p>
          <a:p>
            <a:pPr eaLnBrk="1" hangingPunct="1"/>
            <a:r>
              <a:rPr lang="en-US" altLang="en-US" b="1" dirty="0">
                <a:latin typeface="Tw Cen MT" pitchFamily="34" charset="0"/>
                <a:ea typeface="ＭＳ Ｐゴシック" pitchFamily="34" charset="-128"/>
              </a:rPr>
              <a:t>U Nonimmigrant Visa</a:t>
            </a:r>
          </a:p>
          <a:p>
            <a:pPr eaLnBrk="1" hangingPunct="1"/>
            <a:r>
              <a:rPr lang="en-US" altLang="en-US" b="1" dirty="0">
                <a:latin typeface="Tw Cen MT" pitchFamily="34" charset="0"/>
                <a:ea typeface="ＭＳ Ｐゴシック" pitchFamily="34" charset="-128"/>
              </a:rPr>
              <a:t>T Nonimmigrant </a:t>
            </a:r>
            <a:r>
              <a:rPr lang="en-US" altLang="en-US" b="1" dirty="0" smtClean="0">
                <a:latin typeface="Tw Cen MT" pitchFamily="34" charset="0"/>
                <a:ea typeface="ＭＳ Ｐゴシック" pitchFamily="34" charset="-128"/>
              </a:rPr>
              <a:t>Visa</a:t>
            </a:r>
          </a:p>
          <a:p>
            <a:pPr eaLnBrk="1" hangingPunct="1"/>
            <a:r>
              <a:rPr lang="en-US" altLang="en-US" b="1" dirty="0" smtClean="0">
                <a:latin typeface="Tw Cen MT" pitchFamily="34" charset="0"/>
                <a:ea typeface="ＭＳ Ｐゴシック" pitchFamily="34" charset="-128"/>
              </a:rPr>
              <a:t>Violence Against Women Act self-petitions</a:t>
            </a:r>
          </a:p>
          <a:p>
            <a:pPr eaLnBrk="1" hangingPunct="1"/>
            <a:r>
              <a:rPr lang="en-US" altLang="en-US" dirty="0" smtClean="0">
                <a:latin typeface="Tw Cen MT" pitchFamily="34" charset="0"/>
                <a:ea typeface="ＭＳ Ｐゴシック" pitchFamily="34" charset="-128"/>
              </a:rPr>
              <a:t>Voluntary Departure</a:t>
            </a:r>
          </a:p>
          <a:p>
            <a:pPr eaLnBrk="1" hangingPunct="1"/>
            <a:r>
              <a:rPr lang="en-US" altLang="en-US" dirty="0">
                <a:latin typeface="Tw Cen MT" pitchFamily="34" charset="0"/>
                <a:ea typeface="ＭＳ Ｐゴシック" pitchFamily="34" charset="-128"/>
              </a:rPr>
              <a:t>Family-based petitions &amp; adjustment of status/consular </a:t>
            </a:r>
            <a:r>
              <a:rPr lang="en-US" altLang="en-US" dirty="0" smtClean="0">
                <a:latin typeface="Tw Cen MT" pitchFamily="34" charset="0"/>
                <a:ea typeface="ＭＳ Ｐゴシック" pitchFamily="34" charset="-128"/>
              </a:rPr>
              <a:t>processing</a:t>
            </a:r>
          </a:p>
          <a:p>
            <a:pPr eaLnBrk="1" hangingPunct="1"/>
            <a:r>
              <a:rPr lang="en-US" altLang="en-US" dirty="0" smtClean="0">
                <a:latin typeface="Tw Cen MT" pitchFamily="34" charset="0"/>
                <a:ea typeface="ＭＳ Ｐゴシック" pitchFamily="34" charset="-128"/>
              </a:rPr>
              <a:t>Prosecutorial Discretion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p:cNvSpPr>
          <p:nvPr>
            <p:ph type="subTitle" idx="1"/>
          </p:nvPr>
        </p:nvSpPr>
        <p:spPr/>
        <p:txBody>
          <a:bodyPr rtlCol="0">
            <a:normAutofit/>
          </a:bodyPr>
          <a:lstStyle/>
          <a:p>
            <a:pPr eaLnBrk="1" fontAlgn="auto" hangingPunct="1">
              <a:lnSpc>
                <a:spcPct val="80000"/>
              </a:lnSpc>
              <a:spcAft>
                <a:spcPts val="0"/>
              </a:spcAft>
              <a:buFont typeface="Wingdings" charset="0"/>
              <a:buNone/>
              <a:defRPr/>
            </a:pPr>
            <a:endParaRPr lang="en-US" sz="2000" dirty="0">
              <a:latin typeface="Tw Cen MT" charset="0"/>
              <a:ea typeface="+mn-ea"/>
              <a:cs typeface="+mn-cs"/>
            </a:endParaRPr>
          </a:p>
          <a:p>
            <a:pPr eaLnBrk="1" fontAlgn="auto" hangingPunct="1">
              <a:lnSpc>
                <a:spcPct val="80000"/>
              </a:lnSpc>
              <a:spcAft>
                <a:spcPts val="0"/>
              </a:spcAft>
              <a:buFont typeface="Wingdings" charset="0"/>
              <a:buNone/>
              <a:defRPr/>
            </a:pPr>
            <a:endParaRPr lang="en-US" sz="2000" dirty="0">
              <a:latin typeface="Tw Cen MT" charset="0"/>
              <a:ea typeface="+mn-ea"/>
              <a:cs typeface="+mn-cs"/>
            </a:endParaRPr>
          </a:p>
          <a:p>
            <a:pPr eaLnBrk="1" fontAlgn="auto" hangingPunct="1">
              <a:lnSpc>
                <a:spcPct val="80000"/>
              </a:lnSpc>
              <a:spcAft>
                <a:spcPts val="0"/>
              </a:spcAft>
              <a:buFont typeface="Wingdings" charset="0"/>
              <a:buNone/>
              <a:defRPr/>
            </a:pPr>
            <a:endParaRPr lang="en-US" sz="2000" dirty="0">
              <a:latin typeface="Tw Cen MT" charset="0"/>
              <a:ea typeface="+mn-ea"/>
              <a:cs typeface="+mn-cs"/>
            </a:endParaRPr>
          </a:p>
        </p:txBody>
      </p:sp>
      <p:sp>
        <p:nvSpPr>
          <p:cNvPr id="68611" name="Rectangle 2"/>
          <p:cNvSpPr>
            <a:spLocks noGrp="1"/>
          </p:cNvSpPr>
          <p:nvPr>
            <p:ph type="ctrTitle"/>
          </p:nvPr>
        </p:nvSpPr>
        <p:spPr bwMode="auto"/>
        <p:txBody>
          <a:bodyPr wrap="square" numCol="1" compatLnSpc="1">
            <a:prstTxWarp prst="textNoShape">
              <a:avLst/>
            </a:prstTxWarp>
          </a:bodyPr>
          <a:lstStyle/>
          <a:p>
            <a:pPr eaLnBrk="1" hangingPunct="1"/>
            <a:r>
              <a:rPr lang="en-US" altLang="en-US" sz="3600" b="1" i="1" cap="none" dirty="0" smtClean="0">
                <a:solidFill>
                  <a:srgbClr val="6B7D72"/>
                </a:solidFill>
                <a:latin typeface="Tw Cen MT" pitchFamily="34" charset="0"/>
                <a:ea typeface="ＭＳ Ｐゴシック" pitchFamily="34" charset="-128"/>
              </a:rPr>
              <a:t/>
            </a:r>
            <a:br>
              <a:rPr lang="en-US" altLang="en-US" sz="3600" b="1" i="1" cap="none" dirty="0" smtClean="0">
                <a:solidFill>
                  <a:srgbClr val="6B7D72"/>
                </a:solidFill>
                <a:latin typeface="Tw Cen MT" pitchFamily="34" charset="0"/>
                <a:ea typeface="ＭＳ Ｐゴシック" pitchFamily="34" charset="-128"/>
              </a:rPr>
            </a:br>
            <a:r>
              <a:rPr lang="en-US" sz="3600" b="1" dirty="0">
                <a:latin typeface="Tw Cen MT" charset="0"/>
              </a:rPr>
              <a:t>Children &amp; Asylum</a:t>
            </a:r>
            <a:br>
              <a:rPr lang="en-US" sz="3600" b="1" dirty="0">
                <a:latin typeface="Tw Cen MT" charset="0"/>
              </a:rPr>
            </a:br>
            <a:endParaRPr lang="en-US" altLang="en-US" sz="3600" b="1" i="1" cap="none" dirty="0" smtClean="0">
              <a:solidFill>
                <a:srgbClr val="6B7D72"/>
              </a:solidFill>
              <a:latin typeface="Tw Cen MT" pitchFamily="34" charset="0"/>
              <a:ea typeface="ＭＳ Ｐゴシック" pitchFamily="34" charset="-128"/>
            </a:endParaRPr>
          </a:p>
        </p:txBody>
      </p:sp>
      <p:sp>
        <p:nvSpPr>
          <p:cNvPr id="68613" name="TextBox 1"/>
          <p:cNvSpPr txBox="1">
            <a:spLocks noChangeArrowheads="1"/>
          </p:cNvSpPr>
          <p:nvPr/>
        </p:nvSpPr>
        <p:spPr bwMode="auto">
          <a:xfrm>
            <a:off x="-33338" y="2057400"/>
            <a:ext cx="9144001"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Clr>
                <a:schemeClr val="accent1"/>
              </a:buClr>
              <a:buFont typeface="Arial" charset="0"/>
              <a:buChar char="•"/>
              <a:defRPr sz="2400">
                <a:solidFill>
                  <a:schemeClr val="tx2"/>
                </a:solidFill>
                <a:latin typeface="Century Gothic" pitchFamily="34" charset="0"/>
                <a:ea typeface="ＭＳ Ｐゴシック" pitchFamily="34" charset="-128"/>
              </a:defRPr>
            </a:lvl1pPr>
            <a:lvl2pPr marL="742950" indent="-285750" eaLnBrk="0" hangingPunct="0">
              <a:spcBef>
                <a:spcPct val="20000"/>
              </a:spcBef>
              <a:buClr>
                <a:schemeClr val="accent2"/>
              </a:buClr>
              <a:buFont typeface="Arial" charset="0"/>
              <a:buChar char="•"/>
              <a:defRPr sz="2000">
                <a:solidFill>
                  <a:schemeClr val="tx2"/>
                </a:solidFill>
                <a:latin typeface="Century Gothic" pitchFamily="34" charset="0"/>
                <a:ea typeface="ＭＳ Ｐゴシック" pitchFamily="34" charset="-128"/>
              </a:defRPr>
            </a:lvl2pPr>
            <a:lvl3pPr marL="1143000" indent="-228600" eaLnBrk="0" hangingPunct="0">
              <a:spcBef>
                <a:spcPct val="20000"/>
              </a:spcBef>
              <a:buClr>
                <a:srgbClr val="B5AE53"/>
              </a:buClr>
              <a:buFont typeface="Arial" charset="0"/>
              <a:buChar char="•"/>
              <a:defRPr>
                <a:solidFill>
                  <a:schemeClr val="tx2"/>
                </a:solidFill>
                <a:latin typeface="Century Gothic" pitchFamily="34" charset="0"/>
                <a:ea typeface="ＭＳ Ｐゴシック" pitchFamily="34" charset="-128"/>
              </a:defRPr>
            </a:lvl3pPr>
            <a:lvl4pPr marL="1600200" indent="-228600" eaLnBrk="0" hangingPunct="0">
              <a:spcBef>
                <a:spcPct val="20000"/>
              </a:spcBef>
              <a:buClr>
                <a:srgbClr val="848058"/>
              </a:buClr>
              <a:buFont typeface="Arial" charset="0"/>
              <a:buChar char="•"/>
              <a:defRPr sz="1600">
                <a:solidFill>
                  <a:schemeClr val="tx2"/>
                </a:solidFill>
                <a:latin typeface="Century Gothic" pitchFamily="34" charset="0"/>
                <a:ea typeface="ＭＳ Ｐゴシック" pitchFamily="34" charset="-128"/>
              </a:defRPr>
            </a:lvl4pPr>
            <a:lvl5pPr marL="2057400" indent="-228600" eaLnBrk="0" hangingPunct="0">
              <a:spcBef>
                <a:spcPct val="20000"/>
              </a:spcBef>
              <a:buClr>
                <a:srgbClr val="E8B54D"/>
              </a:buClr>
              <a:buFont typeface="Arial" charset="0"/>
              <a:buChar char="•"/>
              <a:defRPr sz="1600">
                <a:solidFill>
                  <a:schemeClr val="tx2"/>
                </a:solidFill>
                <a:latin typeface="Century Gothic" pitchFamily="34" charset="0"/>
                <a:ea typeface="ＭＳ Ｐゴシック" pitchFamily="34" charset="-128"/>
              </a:defRPr>
            </a:lvl5pPr>
            <a:lvl6pPr marL="25146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6pPr>
            <a:lvl7pPr marL="29718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7pPr>
            <a:lvl8pPr marL="34290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8pPr>
            <a:lvl9pPr marL="38862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9pPr>
          </a:lstStyle>
          <a:p>
            <a:pPr eaLnBrk="1" hangingPunct="1">
              <a:spcBef>
                <a:spcPct val="0"/>
              </a:spcBef>
              <a:buClrTx/>
              <a:buFontTx/>
              <a:buNone/>
            </a:pPr>
            <a:r>
              <a:rPr lang="en-US" altLang="en-US" sz="2800" dirty="0">
                <a:solidFill>
                  <a:schemeClr val="tx1"/>
                </a:solidFill>
                <a:latin typeface="Tw Cen MT" pitchFamily="34" charset="0"/>
              </a:rPr>
              <a:t>	</a:t>
            </a:r>
            <a:endParaRPr lang="en-US" altLang="en-US" sz="1800" dirty="0">
              <a:solidFill>
                <a:schemeClr val="tx1"/>
              </a:solidFill>
              <a:latin typeface="Arial"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fontAlgn="auto" hangingPunct="1">
              <a:spcAft>
                <a:spcPts val="0"/>
              </a:spcAft>
              <a:defRPr/>
            </a:pPr>
            <a:r>
              <a:rPr lang="en-US" dirty="0" smtClean="0">
                <a:solidFill>
                  <a:schemeClr val="accent1">
                    <a:lumMod val="75000"/>
                  </a:schemeClr>
                </a:solidFill>
                <a:latin typeface="Tw Cen MT" charset="0"/>
                <a:ea typeface="+mj-ea"/>
                <a:cs typeface="+mj-cs"/>
              </a:rPr>
              <a:t>CHILDREN &amp; ASYLUM </a:t>
            </a:r>
            <a:endParaRPr lang="en-US" dirty="0">
              <a:solidFill>
                <a:schemeClr val="accent1">
                  <a:lumMod val="75000"/>
                </a:schemeClr>
              </a:solidFill>
              <a:latin typeface="Tw Cen MT" charset="0"/>
              <a:ea typeface="+mj-ea"/>
              <a:cs typeface="+mj-cs"/>
            </a:endParaRPr>
          </a:p>
        </p:txBody>
      </p:sp>
      <p:sp>
        <p:nvSpPr>
          <p:cNvPr id="72707" name="Content Placeholder 2"/>
          <p:cNvSpPr>
            <a:spLocks noGrp="1"/>
          </p:cNvSpPr>
          <p:nvPr>
            <p:ph idx="1"/>
          </p:nvPr>
        </p:nvSpPr>
        <p:spPr/>
        <p:txBody>
          <a:bodyPr/>
          <a:lstStyle/>
          <a:p>
            <a:pPr eaLnBrk="1" hangingPunct="1"/>
            <a:r>
              <a:rPr lang="en-US" altLang="en-US" dirty="0" smtClean="0">
                <a:latin typeface="Tw Cen MT" pitchFamily="34" charset="0"/>
                <a:ea typeface="ＭＳ Ｐゴシック" pitchFamily="34" charset="-128"/>
              </a:rPr>
              <a:t>USCIS has initial jurisdiction over asylum claims of Unaccompanied Alien Children (UAC), even if the UAC applicant is in removal proceedings</a:t>
            </a:r>
          </a:p>
          <a:p>
            <a:pPr eaLnBrk="1" hangingPunct="1"/>
            <a:r>
              <a:rPr lang="en-US" altLang="en-US" dirty="0" smtClean="0">
                <a:latin typeface="Tw Cen MT" pitchFamily="34" charset="0"/>
                <a:ea typeface="ＭＳ Ｐゴシック" pitchFamily="34" charset="-128"/>
              </a:rPr>
              <a:t>Asylum Office’s </a:t>
            </a:r>
            <a:r>
              <a:rPr lang="en-US" altLang="en-US" dirty="0">
                <a:latin typeface="Tw Cen MT" pitchFamily="34" charset="0"/>
                <a:ea typeface="ＭＳ Ｐゴシック" pitchFamily="34" charset="-128"/>
              </a:rPr>
              <a:t>n</a:t>
            </a:r>
            <a:r>
              <a:rPr lang="en-US" altLang="en-US" dirty="0" smtClean="0">
                <a:latin typeface="Tw Cen MT" pitchFamily="34" charset="0"/>
                <a:ea typeface="ＭＳ Ｐゴシック" pitchFamily="34" charset="-128"/>
              </a:rPr>
              <a:t>ew “last in, first out” policy</a:t>
            </a:r>
          </a:p>
          <a:p>
            <a:pPr eaLnBrk="1" hangingPunct="1"/>
            <a:r>
              <a:rPr lang="en-US" altLang="en-US" dirty="0" smtClean="0">
                <a:latin typeface="Tw Cen MT" pitchFamily="34" charset="0"/>
                <a:ea typeface="ＭＳ Ｐゴシック" pitchFamily="34" charset="-128"/>
              </a:rPr>
              <a:t>Impact of SIJ backlog on Immigration Court proceedings </a:t>
            </a:r>
          </a:p>
          <a:p>
            <a:pPr eaLnBrk="1" hangingPunct="1"/>
            <a:r>
              <a:rPr lang="en-US" altLang="en-US" dirty="0" smtClean="0">
                <a:latin typeface="Tw Cen MT" pitchFamily="34" charset="0"/>
                <a:ea typeface="ＭＳ Ｐゴシック" pitchFamily="34" charset="-128"/>
              </a:rPr>
              <a:t>One Year Deadline to Apply?</a:t>
            </a:r>
          </a:p>
          <a:p>
            <a:pPr lvl="1" eaLnBrk="1" hangingPunct="1"/>
            <a:r>
              <a:rPr lang="en-US" altLang="en-US" dirty="0" smtClean="0">
                <a:latin typeface="Tw Cen MT" pitchFamily="34" charset="0"/>
                <a:ea typeface="ＭＳ Ｐゴシック" pitchFamily="34" charset="-128"/>
              </a:rPr>
              <a:t>Explicitly </a:t>
            </a:r>
            <a:r>
              <a:rPr lang="en-US" altLang="en-US" dirty="0">
                <a:latin typeface="Tw Cen MT" pitchFamily="34" charset="0"/>
                <a:ea typeface="ＭＳ Ｐゴシック" pitchFamily="34" charset="-128"/>
              </a:rPr>
              <a:t>waived by TVPRA for UACs: </a:t>
            </a:r>
          </a:p>
          <a:p>
            <a:pPr lvl="1" eaLnBrk="1" hangingPunct="1"/>
            <a:r>
              <a:rPr lang="en-US" altLang="en-US" dirty="0">
                <a:latin typeface="Tw Cen MT" pitchFamily="34" charset="0"/>
                <a:ea typeface="ＭＳ Ｐゴシック" pitchFamily="34" charset="-128"/>
              </a:rPr>
              <a:t>Waived forever? Or until no longer a UAC?</a:t>
            </a:r>
          </a:p>
          <a:p>
            <a:pPr eaLnBrk="1" hangingPunct="1"/>
            <a:r>
              <a:rPr lang="en-US" altLang="en-US" dirty="0">
                <a:latin typeface="Tw Cen MT" pitchFamily="34" charset="0"/>
                <a:ea typeface="ＭＳ Ｐゴシック" pitchFamily="34" charset="-128"/>
              </a:rPr>
              <a:t>Non-UACs, or “accompanied” children:</a:t>
            </a:r>
          </a:p>
          <a:p>
            <a:pPr lvl="1" eaLnBrk="1" hangingPunct="1"/>
            <a:r>
              <a:rPr lang="en-US" altLang="en-US" dirty="0">
                <a:latin typeface="Tw Cen MT" pitchFamily="34" charset="0"/>
                <a:ea typeface="ＭＳ Ｐゴシック" pitchFamily="34" charset="-128"/>
              </a:rPr>
              <a:t>“extraordinary circumstances” for failure to file within the one-year time </a:t>
            </a:r>
            <a:r>
              <a:rPr lang="en-US" altLang="en-US" dirty="0" smtClean="0">
                <a:latin typeface="Tw Cen MT" pitchFamily="34" charset="0"/>
                <a:ea typeface="ＭＳ Ｐゴシック" pitchFamily="34" charset="-128"/>
              </a:rPr>
              <a:t>“</a:t>
            </a:r>
            <a:r>
              <a:rPr lang="en-US" altLang="en-US" dirty="0">
                <a:latin typeface="Tw Cen MT" pitchFamily="34" charset="0"/>
                <a:ea typeface="ＭＳ Ｐゴシック" pitchFamily="34" charset="-128"/>
              </a:rPr>
              <a:t>legal disability” = applicant was a child</a:t>
            </a:r>
          </a:p>
          <a:p>
            <a:pPr eaLnBrk="1" hangingPunct="1"/>
            <a:endParaRPr lang="en-US" altLang="en-US" dirty="0" smtClean="0">
              <a:latin typeface="Tw Cen MT" pitchFamily="34" charset="0"/>
              <a:ea typeface="ＭＳ Ｐゴシック" pitchFamily="34" charset="-128"/>
            </a:endParaRPr>
          </a:p>
          <a:p>
            <a:pPr eaLnBrk="1" hangingPunct="1"/>
            <a:endParaRPr lang="en-US" altLang="en-US" dirty="0" smtClean="0">
              <a:latin typeface="Tw Cen MT" pitchFamily="34" charset="0"/>
              <a:ea typeface="ＭＳ Ｐゴシック" pitchFamily="34" charset="-12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Frivolous Claim?</a:t>
            </a:r>
            <a:endParaRPr lang="en-US" dirty="0"/>
          </a:p>
        </p:txBody>
      </p:sp>
      <p:pic>
        <p:nvPicPr>
          <p:cNvPr id="75779" name="Content Placeholder 3" descr="Screen Shot 2014-07-16 at 8.19.09 AM.png"/>
          <p:cNvPicPr>
            <a:picLocks noGrp="1" noChangeAspect="1"/>
          </p:cNvPicPr>
          <p:nvPr>
            <p:ph idx="1"/>
          </p:nvPr>
        </p:nvPicPr>
        <p:blipFill>
          <a:blip r:embed="rId3" cstate="print">
            <a:extLst>
              <a:ext uri="{28A0092B-C50C-407E-A947-70E740481C1C}">
                <a14:useLocalDpi xmlns:a14="http://schemas.microsoft.com/office/drawing/2010/main" val="0"/>
              </a:ext>
            </a:extLst>
          </a:blip>
          <a:srcRect l="-3442" r="-3442"/>
          <a:stretch>
            <a:fillRect/>
          </a:stretch>
        </p:blip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fontAlgn="auto" hangingPunct="1">
              <a:spcAft>
                <a:spcPts val="0"/>
              </a:spcAft>
              <a:defRPr/>
            </a:pPr>
            <a:r>
              <a:rPr lang="en-US">
                <a:solidFill>
                  <a:schemeClr val="accent1">
                    <a:lumMod val="75000"/>
                  </a:schemeClr>
                </a:solidFill>
                <a:latin typeface="Tw Cen MT" charset="0"/>
                <a:ea typeface="+mj-ea"/>
                <a:cs typeface="+mj-cs"/>
              </a:rPr>
              <a:t>Children are Different	</a:t>
            </a:r>
          </a:p>
        </p:txBody>
      </p:sp>
      <p:sp>
        <p:nvSpPr>
          <p:cNvPr id="77827" name="Content Placeholder 2"/>
          <p:cNvSpPr>
            <a:spLocks noGrp="1"/>
          </p:cNvSpPr>
          <p:nvPr>
            <p:ph idx="1"/>
          </p:nvPr>
        </p:nvSpPr>
        <p:spPr>
          <a:xfrm>
            <a:off x="612775" y="1600200"/>
            <a:ext cx="8153400" cy="4876800"/>
          </a:xfrm>
        </p:spPr>
        <p:txBody>
          <a:bodyPr/>
          <a:lstStyle/>
          <a:p>
            <a:pPr eaLnBrk="1" hangingPunct="1"/>
            <a:r>
              <a:rPr lang="en-US" altLang="en-US" dirty="0" smtClean="0">
                <a:latin typeface="Tw Cen MT" pitchFamily="34" charset="0"/>
                <a:ea typeface="ＭＳ Ｐゴシック" pitchFamily="34" charset="-128"/>
              </a:rPr>
              <a:t>Ability to participate in interview/hearing: depends on age, health, development, cognitive processes, education, language ability, background</a:t>
            </a:r>
          </a:p>
          <a:p>
            <a:pPr eaLnBrk="1" hangingPunct="1"/>
            <a:r>
              <a:rPr lang="en-US" altLang="en-US" dirty="0" smtClean="0">
                <a:latin typeface="Tw Cen MT" pitchFamily="34" charset="0"/>
                <a:ea typeface="ＭＳ Ｐゴシック" pitchFamily="34" charset="-128"/>
              </a:rPr>
              <a:t>Trauma dramatically affects development of child’s brain</a:t>
            </a:r>
          </a:p>
          <a:p>
            <a:pPr lvl="1" eaLnBrk="1" hangingPunct="1"/>
            <a:r>
              <a:rPr lang="en-US" altLang="en-US" dirty="0" smtClean="0">
                <a:latin typeface="Tw Cen MT" pitchFamily="34" charset="0"/>
                <a:ea typeface="ＭＳ Ｐゴシック" pitchFamily="34" charset="-128"/>
              </a:rPr>
              <a:t>Trauma = chaotic social conditions, violence, lack of protection and caring by adults, nutritional deficits, physical and mental disabilities</a:t>
            </a:r>
          </a:p>
          <a:p>
            <a:pPr eaLnBrk="1" hangingPunct="1"/>
            <a:r>
              <a:rPr lang="en-US" altLang="en-US" dirty="0" smtClean="0">
                <a:latin typeface="Tw Cen MT" pitchFamily="34" charset="0"/>
                <a:ea typeface="ＭＳ Ｐゴシック" pitchFamily="34" charset="-128"/>
              </a:rPr>
              <a:t>Capacity to consent</a:t>
            </a:r>
          </a:p>
          <a:p>
            <a:pPr lvl="1" eaLnBrk="1" hangingPunct="1"/>
            <a:r>
              <a:rPr lang="en-US" altLang="en-US" dirty="0" smtClean="0">
                <a:latin typeface="Tw Cen MT" pitchFamily="34" charset="0"/>
                <a:ea typeface="ＭＳ Ｐゴシック" pitchFamily="34" charset="-128"/>
              </a:rPr>
              <a:t>Parents can sign asylum application if child under 14, </a:t>
            </a:r>
          </a:p>
          <a:p>
            <a:pPr eaLnBrk="1" hangingPunct="1"/>
            <a:r>
              <a:rPr lang="en-US" altLang="en-US" dirty="0" smtClean="0">
                <a:latin typeface="Tw Cen MT" pitchFamily="34" charset="0"/>
                <a:ea typeface="ＭＳ Ｐゴシック" pitchFamily="34" charset="-128"/>
              </a:rPr>
              <a:t>Children cannot present testimony with same level of precision as adults</a:t>
            </a:r>
          </a:p>
          <a:p>
            <a:pPr eaLnBrk="1" hangingPunct="1"/>
            <a:endParaRPr lang="en-US" altLang="en-US" dirty="0" smtClean="0">
              <a:latin typeface="Tw Cen MT" pitchFamily="34" charset="0"/>
              <a:ea typeface="ＭＳ Ｐゴシック" pitchFamily="34" charset="-128"/>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685800" y="1752600"/>
          <a:ext cx="80772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4274" name="Title 1"/>
          <p:cNvSpPr>
            <a:spLocks noGrp="1"/>
          </p:cNvSpPr>
          <p:nvPr>
            <p:ph type="title"/>
          </p:nvPr>
        </p:nvSpPr>
        <p:spPr>
          <a:xfrm>
            <a:off x="3733800" y="304800"/>
            <a:ext cx="2298700" cy="1192213"/>
          </a:xfrm>
        </p:spPr>
        <p:txBody>
          <a:bodyPr/>
          <a:lstStyle/>
          <a:p>
            <a:pPr eaLnBrk="1" fontAlgn="auto" hangingPunct="1">
              <a:spcAft>
                <a:spcPts val="0"/>
              </a:spcAft>
              <a:defRPr/>
            </a:pPr>
            <a:r>
              <a:rPr lang="en-US" altLang="en-US" dirty="0" smtClean="0">
                <a:ea typeface="+mj-ea"/>
                <a:cs typeface="+mj-cs"/>
              </a:rPr>
              <a:t>Elements of asylum</a:t>
            </a:r>
          </a:p>
        </p:txBody>
      </p:sp>
      <p:sp>
        <p:nvSpPr>
          <p:cNvPr id="8" name="Oval 7"/>
          <p:cNvSpPr/>
          <p:nvPr/>
        </p:nvSpPr>
        <p:spPr>
          <a:xfrm>
            <a:off x="4191000" y="2362200"/>
            <a:ext cx="914400" cy="914400"/>
          </a:xfrm>
          <a:prstGeom prst="ellipse">
            <a:avLst/>
          </a:prstGeom>
          <a:solidFill>
            <a:srgbClr val="F175E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dirty="0"/>
              <a:t>or</a:t>
            </a:r>
          </a:p>
        </p:txBody>
      </p:sp>
      <p:graphicFrame>
        <p:nvGraphicFramePr>
          <p:cNvPr id="9" name="Table 8"/>
          <p:cNvGraphicFramePr>
            <a:graphicFrameLocks noGrp="1"/>
          </p:cNvGraphicFramePr>
          <p:nvPr/>
        </p:nvGraphicFramePr>
        <p:xfrm>
          <a:off x="1143000" y="5181600"/>
          <a:ext cx="7162800" cy="1189038"/>
        </p:xfrm>
        <a:graphic>
          <a:graphicData uri="http://schemas.openxmlformats.org/drawingml/2006/table">
            <a:tbl>
              <a:tblPr firstRow="1" bandRow="1">
                <a:tableStyleId>{5C22544A-7EE6-4342-B048-85BDC9FD1C3A}</a:tableStyleId>
              </a:tblPr>
              <a:tblGrid>
                <a:gridCol w="914400"/>
                <a:gridCol w="1950720"/>
                <a:gridCol w="1935480"/>
                <a:gridCol w="1828800"/>
                <a:gridCol w="533400"/>
              </a:tblGrid>
              <a:tr h="1189038">
                <a:tc>
                  <a:txBody>
                    <a:bodyPr/>
                    <a:lstStyle/>
                    <a:p>
                      <a:r>
                        <a:rPr lang="en-US" sz="2000" dirty="0" smtClean="0">
                          <a:solidFill>
                            <a:srgbClr val="FFC000"/>
                          </a:solidFill>
                        </a:rPr>
                        <a:t>121</a:t>
                      </a:r>
                    </a:p>
                    <a:p>
                      <a:endParaRPr lang="en-US" sz="2000" dirty="0" smtClean="0">
                        <a:solidFill>
                          <a:srgbClr val="FFC000"/>
                        </a:solidFill>
                      </a:endParaRPr>
                    </a:p>
                    <a:p>
                      <a:endParaRPr lang="en-US" sz="2000" dirty="0">
                        <a:solidFill>
                          <a:schemeClr val="bg1"/>
                        </a:solidFill>
                      </a:endParaRPr>
                    </a:p>
                  </a:txBody>
                  <a:tcPr marT="50959" marB="50959">
                    <a:solidFill>
                      <a:srgbClr val="FFC000"/>
                    </a:solidFill>
                  </a:tcPr>
                </a:tc>
                <a:tc>
                  <a:txBody>
                    <a:bodyPr/>
                    <a:lstStyle/>
                    <a:p>
                      <a:endParaRPr lang="en-US" sz="2700" dirty="0" smtClean="0"/>
                    </a:p>
                    <a:p>
                      <a:r>
                        <a:rPr lang="en-US" sz="2400" dirty="0" smtClean="0"/>
                        <a:t>Five</a:t>
                      </a:r>
                      <a:endParaRPr lang="en-US" sz="2400" dirty="0"/>
                    </a:p>
                  </a:txBody>
                  <a:tcPr marT="50959" marB="50959">
                    <a:solidFill>
                      <a:srgbClr val="FF0000"/>
                    </a:solidFill>
                  </a:tcPr>
                </a:tc>
                <a:tc>
                  <a:txBody>
                    <a:bodyPr/>
                    <a:lstStyle/>
                    <a:p>
                      <a:endParaRPr lang="en-US" sz="2700" dirty="0" smtClean="0"/>
                    </a:p>
                    <a:p>
                      <a:r>
                        <a:rPr lang="en-US" sz="2400" dirty="0" smtClean="0"/>
                        <a:t>Protected</a:t>
                      </a:r>
                      <a:endParaRPr lang="en-US" sz="2400" dirty="0"/>
                    </a:p>
                  </a:txBody>
                  <a:tcPr marT="50959" marB="50959">
                    <a:solidFill>
                      <a:srgbClr val="7030A0"/>
                    </a:solidFill>
                  </a:tcPr>
                </a:tc>
                <a:tc>
                  <a:txBody>
                    <a:bodyPr/>
                    <a:lstStyle/>
                    <a:p>
                      <a:endParaRPr lang="en-US" sz="2700" dirty="0" smtClean="0"/>
                    </a:p>
                    <a:p>
                      <a:r>
                        <a:rPr lang="en-US" sz="2400" dirty="0" smtClean="0"/>
                        <a:t>Grounds </a:t>
                      </a:r>
                      <a:endParaRPr lang="en-US" sz="2400" dirty="0"/>
                    </a:p>
                  </a:txBody>
                  <a:tcPr marT="50959" marB="50959">
                    <a:solidFill>
                      <a:srgbClr val="00B0F0"/>
                    </a:solidFill>
                  </a:tcPr>
                </a:tc>
                <a:tc>
                  <a:txBody>
                    <a:bodyPr/>
                    <a:lstStyle/>
                    <a:p>
                      <a:endParaRPr lang="en-US" sz="2000" dirty="0"/>
                    </a:p>
                  </a:txBody>
                  <a:tcPr marT="50959" marB="50959">
                    <a:solidFill>
                      <a:srgbClr val="92D050"/>
                    </a:solidFill>
                  </a:tcPr>
                </a:tc>
              </a:tr>
            </a:tbl>
          </a:graphicData>
        </a:graphic>
      </p:graphicFrame>
    </p:spTree>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pPr eaLnBrk="1" fontAlgn="auto" hangingPunct="1">
              <a:spcAft>
                <a:spcPts val="0"/>
              </a:spcAft>
              <a:defRPr/>
            </a:pPr>
            <a:r>
              <a:rPr lang="en-US" altLang="en-US" smtClean="0">
                <a:solidFill>
                  <a:schemeClr val="accent1">
                    <a:lumMod val="75000"/>
                  </a:schemeClr>
                </a:solidFill>
                <a:ea typeface="+mj-ea"/>
                <a:cs typeface="+mj-cs"/>
              </a:rPr>
              <a:t>Defining persecution</a:t>
            </a:r>
          </a:p>
        </p:txBody>
      </p:sp>
      <p:sp>
        <p:nvSpPr>
          <p:cNvPr id="3" name="Content Placeholder 2"/>
          <p:cNvSpPr>
            <a:spLocks noGrp="1"/>
          </p:cNvSpPr>
          <p:nvPr>
            <p:ph idx="1"/>
          </p:nvPr>
        </p:nvSpPr>
        <p:spPr>
          <a:xfrm>
            <a:off x="304800" y="1600200"/>
            <a:ext cx="8839200" cy="4495800"/>
          </a:xfrm>
        </p:spPr>
        <p:txBody>
          <a:bodyPr/>
          <a:lstStyle/>
          <a:p>
            <a:pPr eaLnBrk="1" hangingPunct="1">
              <a:lnSpc>
                <a:spcPct val="80000"/>
              </a:lnSpc>
            </a:pPr>
            <a:r>
              <a:rPr lang="en-US" altLang="en-US" sz="2600" dirty="0" smtClean="0">
                <a:ea typeface="ＭＳ Ｐゴシック" pitchFamily="34" charset="-128"/>
              </a:rPr>
              <a:t>No statutory or regulatory definition</a:t>
            </a:r>
          </a:p>
          <a:p>
            <a:pPr eaLnBrk="1" hangingPunct="1">
              <a:lnSpc>
                <a:spcPct val="80000"/>
              </a:lnSpc>
            </a:pPr>
            <a:r>
              <a:rPr lang="en-US" altLang="en-US" sz="2600" dirty="0" smtClean="0">
                <a:ea typeface="ＭＳ Ｐゴシック" pitchFamily="34" charset="-128"/>
              </a:rPr>
              <a:t>“the infliction of harm or suffering by a government, or persons a government is unwilling or unable to control, to overcome a characteristic of the victim.”</a:t>
            </a:r>
            <a:endParaRPr lang="en-US" altLang="en-US" sz="2800" dirty="0">
              <a:ea typeface="ＭＳ Ｐゴシック" pitchFamily="34" charset="-128"/>
            </a:endParaRPr>
          </a:p>
          <a:p>
            <a:pPr eaLnBrk="1" hangingPunct="1">
              <a:lnSpc>
                <a:spcPct val="80000"/>
              </a:lnSpc>
            </a:pPr>
            <a:r>
              <a:rPr lang="en-US" altLang="en-US" sz="2600" dirty="0" smtClean="0">
                <a:ea typeface="ＭＳ Ｐゴシック" pitchFamily="34" charset="-128"/>
              </a:rPr>
              <a:t>Some examples: threats to life or freedom; serious physical harm; severe psychological harm; forced prostitution; forced child marriage; FGM; rape; confinement; torture</a:t>
            </a:r>
          </a:p>
          <a:p>
            <a:pPr eaLnBrk="1" hangingPunct="1">
              <a:lnSpc>
                <a:spcPct val="80000"/>
              </a:lnSpc>
            </a:pPr>
            <a:r>
              <a:rPr lang="en-US" altLang="en-US" sz="2600" dirty="0" smtClean="0">
                <a:ea typeface="ＭＳ Ｐゴシック" pitchFamily="34" charset="-128"/>
              </a:rPr>
              <a:t>Need not be life-threatening, but must be more than “mere harassment”</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4294967295"/>
            <p:extLst>
              <p:ext uri="{D42A27DB-BD31-4B8C-83A1-F6EECF244321}">
                <p14:modId xmlns:p14="http://schemas.microsoft.com/office/powerpoint/2010/main" val="3772088076"/>
              </p:ext>
            </p:extLst>
          </p:nvPr>
        </p:nvGraphicFramePr>
        <p:xfrm>
          <a:off x="0" y="1066800"/>
          <a:ext cx="83820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291" name="TextBox 7"/>
          <p:cNvSpPr txBox="1">
            <a:spLocks noChangeArrowheads="1"/>
          </p:cNvSpPr>
          <p:nvPr/>
        </p:nvSpPr>
        <p:spPr bwMode="auto">
          <a:xfrm>
            <a:off x="304800" y="457200"/>
            <a:ext cx="3214688" cy="1416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spcBef>
                <a:spcPct val="20000"/>
              </a:spcBef>
              <a:buClr>
                <a:schemeClr val="accent1"/>
              </a:buClr>
              <a:buFont typeface="Arial" charset="0"/>
              <a:buChar char="•"/>
              <a:defRPr sz="2400">
                <a:solidFill>
                  <a:schemeClr val="tx2"/>
                </a:solidFill>
                <a:latin typeface="Century Gothic" pitchFamily="34" charset="0"/>
                <a:ea typeface="ＭＳ Ｐゴシック" pitchFamily="34" charset="-128"/>
              </a:defRPr>
            </a:lvl1pPr>
            <a:lvl2pPr marL="742950" indent="-285750" eaLnBrk="0" hangingPunct="0">
              <a:spcBef>
                <a:spcPct val="20000"/>
              </a:spcBef>
              <a:buClr>
                <a:schemeClr val="accent2"/>
              </a:buClr>
              <a:buFont typeface="Arial" charset="0"/>
              <a:buChar char="•"/>
              <a:defRPr sz="2000">
                <a:solidFill>
                  <a:schemeClr val="tx2"/>
                </a:solidFill>
                <a:latin typeface="Century Gothic" pitchFamily="34" charset="0"/>
                <a:ea typeface="ＭＳ Ｐゴシック" pitchFamily="34" charset="-128"/>
              </a:defRPr>
            </a:lvl2pPr>
            <a:lvl3pPr marL="1143000" indent="-228600" eaLnBrk="0" hangingPunct="0">
              <a:spcBef>
                <a:spcPct val="20000"/>
              </a:spcBef>
              <a:buClr>
                <a:srgbClr val="B5AE53"/>
              </a:buClr>
              <a:buFont typeface="Arial" charset="0"/>
              <a:buChar char="•"/>
              <a:defRPr>
                <a:solidFill>
                  <a:schemeClr val="tx2"/>
                </a:solidFill>
                <a:latin typeface="Century Gothic" pitchFamily="34" charset="0"/>
                <a:ea typeface="ＭＳ Ｐゴシック" pitchFamily="34" charset="-128"/>
              </a:defRPr>
            </a:lvl3pPr>
            <a:lvl4pPr marL="1600200" indent="-228600" eaLnBrk="0" hangingPunct="0">
              <a:spcBef>
                <a:spcPct val="20000"/>
              </a:spcBef>
              <a:buClr>
                <a:srgbClr val="848058"/>
              </a:buClr>
              <a:buFont typeface="Arial" charset="0"/>
              <a:buChar char="•"/>
              <a:defRPr sz="1600">
                <a:solidFill>
                  <a:schemeClr val="tx2"/>
                </a:solidFill>
                <a:latin typeface="Century Gothic" pitchFamily="34" charset="0"/>
                <a:ea typeface="ＭＳ Ｐゴシック" pitchFamily="34" charset="-128"/>
              </a:defRPr>
            </a:lvl4pPr>
            <a:lvl5pPr marL="2057400" indent="-228600" eaLnBrk="0" hangingPunct="0">
              <a:spcBef>
                <a:spcPct val="20000"/>
              </a:spcBef>
              <a:buClr>
                <a:srgbClr val="E8B54D"/>
              </a:buClr>
              <a:buFont typeface="Arial" charset="0"/>
              <a:buChar char="•"/>
              <a:defRPr sz="1600">
                <a:solidFill>
                  <a:schemeClr val="tx2"/>
                </a:solidFill>
                <a:latin typeface="Century Gothic" pitchFamily="34" charset="0"/>
                <a:ea typeface="ＭＳ Ｐゴシック" pitchFamily="34" charset="-128"/>
              </a:defRPr>
            </a:lvl5pPr>
            <a:lvl6pPr marL="25146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6pPr>
            <a:lvl7pPr marL="29718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7pPr>
            <a:lvl8pPr marL="34290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8pPr>
            <a:lvl9pPr marL="38862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9pPr>
          </a:lstStyle>
          <a:p>
            <a:pPr eaLnBrk="1" hangingPunct="1">
              <a:spcBef>
                <a:spcPct val="0"/>
              </a:spcBef>
              <a:buClrTx/>
              <a:buFontTx/>
              <a:buNone/>
            </a:pPr>
            <a:r>
              <a:rPr lang="en-US" altLang="en-US" sz="1800" u="sng">
                <a:solidFill>
                  <a:schemeClr val="tx1"/>
                </a:solidFill>
                <a:latin typeface="Tw Cen MT" pitchFamily="34" charset="0"/>
              </a:rPr>
              <a:t>Dept. of Homeland Security</a:t>
            </a:r>
          </a:p>
          <a:p>
            <a:pPr eaLnBrk="1" hangingPunct="1">
              <a:spcBef>
                <a:spcPct val="0"/>
              </a:spcBef>
              <a:buClrTx/>
              <a:buFontTx/>
              <a:buNone/>
            </a:pPr>
            <a:r>
              <a:rPr lang="en-US" altLang="en-US" sz="1400">
                <a:solidFill>
                  <a:schemeClr val="tx1"/>
                </a:solidFill>
                <a:latin typeface="Tw Cen MT" pitchFamily="34" charset="0"/>
              </a:rPr>
              <a:t>Citizenship &amp; Immigration Services (USCIS)</a:t>
            </a:r>
          </a:p>
          <a:p>
            <a:pPr eaLnBrk="1" hangingPunct="1">
              <a:spcBef>
                <a:spcPct val="0"/>
              </a:spcBef>
              <a:buClrTx/>
              <a:buFontTx/>
              <a:buNone/>
            </a:pPr>
            <a:r>
              <a:rPr lang="en-US" altLang="en-US" sz="1400">
                <a:solidFill>
                  <a:schemeClr val="tx1"/>
                </a:solidFill>
                <a:latin typeface="Tw Cen MT" pitchFamily="34" charset="0"/>
              </a:rPr>
              <a:t>Immigration &amp; Customs Enforcement (ICE)</a:t>
            </a:r>
          </a:p>
          <a:p>
            <a:pPr eaLnBrk="1" hangingPunct="1">
              <a:spcBef>
                <a:spcPct val="0"/>
              </a:spcBef>
              <a:buClrTx/>
              <a:buFontTx/>
              <a:buNone/>
            </a:pPr>
            <a:r>
              <a:rPr lang="en-US" altLang="en-US" sz="1400">
                <a:solidFill>
                  <a:schemeClr val="tx1"/>
                </a:solidFill>
                <a:latin typeface="Tw Cen MT" pitchFamily="34" charset="0"/>
              </a:rPr>
              <a:t>Customs &amp; Border Protection (CBP)</a:t>
            </a:r>
          </a:p>
          <a:p>
            <a:pPr eaLnBrk="1" hangingPunct="1">
              <a:spcBef>
                <a:spcPct val="0"/>
              </a:spcBef>
              <a:buClrTx/>
              <a:buFontTx/>
              <a:buNone/>
            </a:pPr>
            <a:r>
              <a:rPr lang="en-US" altLang="en-US" sz="1300">
                <a:solidFill>
                  <a:schemeClr val="tx1"/>
                </a:solidFill>
                <a:latin typeface="Tw Cen MT" pitchFamily="34" charset="0"/>
              </a:rPr>
              <a:t>ICE Officers, Attorneys (ACCs), Asylum</a:t>
            </a:r>
          </a:p>
          <a:p>
            <a:pPr eaLnBrk="1" hangingPunct="1">
              <a:spcBef>
                <a:spcPct val="0"/>
              </a:spcBef>
              <a:buClrTx/>
              <a:buFontTx/>
              <a:buNone/>
            </a:pPr>
            <a:r>
              <a:rPr lang="en-US" altLang="en-US" sz="1300">
                <a:solidFill>
                  <a:schemeClr val="tx1"/>
                </a:solidFill>
                <a:latin typeface="Tw Cen MT" pitchFamily="34" charset="0"/>
              </a:rPr>
              <a:t>Office Interviewers, Service Centers</a:t>
            </a:r>
          </a:p>
        </p:txBody>
      </p:sp>
      <p:sp>
        <p:nvSpPr>
          <p:cNvPr id="12292" name="TextBox 10"/>
          <p:cNvSpPr txBox="1">
            <a:spLocks noChangeArrowheads="1"/>
          </p:cNvSpPr>
          <p:nvPr/>
        </p:nvSpPr>
        <p:spPr bwMode="auto">
          <a:xfrm>
            <a:off x="5867400" y="457200"/>
            <a:ext cx="3117850" cy="1477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Clr>
                <a:schemeClr val="accent1"/>
              </a:buClr>
              <a:buFont typeface="Arial" charset="0"/>
              <a:buChar char="•"/>
              <a:defRPr sz="2400">
                <a:solidFill>
                  <a:schemeClr val="tx2"/>
                </a:solidFill>
                <a:latin typeface="Century Gothic" pitchFamily="34" charset="0"/>
                <a:ea typeface="ＭＳ Ｐゴシック" pitchFamily="34" charset="-128"/>
              </a:defRPr>
            </a:lvl1pPr>
            <a:lvl2pPr marL="742950" indent="-285750" eaLnBrk="0" hangingPunct="0">
              <a:spcBef>
                <a:spcPct val="20000"/>
              </a:spcBef>
              <a:buClr>
                <a:schemeClr val="accent2"/>
              </a:buClr>
              <a:buFont typeface="Arial" charset="0"/>
              <a:buChar char="•"/>
              <a:defRPr sz="2000">
                <a:solidFill>
                  <a:schemeClr val="tx2"/>
                </a:solidFill>
                <a:latin typeface="Century Gothic" pitchFamily="34" charset="0"/>
                <a:ea typeface="ＭＳ Ｐゴシック" pitchFamily="34" charset="-128"/>
              </a:defRPr>
            </a:lvl2pPr>
            <a:lvl3pPr marL="1143000" indent="-228600" eaLnBrk="0" hangingPunct="0">
              <a:spcBef>
                <a:spcPct val="20000"/>
              </a:spcBef>
              <a:buClr>
                <a:srgbClr val="B5AE53"/>
              </a:buClr>
              <a:buFont typeface="Arial" charset="0"/>
              <a:buChar char="•"/>
              <a:defRPr>
                <a:solidFill>
                  <a:schemeClr val="tx2"/>
                </a:solidFill>
                <a:latin typeface="Century Gothic" pitchFamily="34" charset="0"/>
                <a:ea typeface="ＭＳ Ｐゴシック" pitchFamily="34" charset="-128"/>
              </a:defRPr>
            </a:lvl3pPr>
            <a:lvl4pPr marL="1600200" indent="-228600" eaLnBrk="0" hangingPunct="0">
              <a:spcBef>
                <a:spcPct val="20000"/>
              </a:spcBef>
              <a:buClr>
                <a:srgbClr val="848058"/>
              </a:buClr>
              <a:buFont typeface="Arial" charset="0"/>
              <a:buChar char="•"/>
              <a:defRPr sz="1600">
                <a:solidFill>
                  <a:schemeClr val="tx2"/>
                </a:solidFill>
                <a:latin typeface="Century Gothic" pitchFamily="34" charset="0"/>
                <a:ea typeface="ＭＳ Ｐゴシック" pitchFamily="34" charset="-128"/>
              </a:defRPr>
            </a:lvl4pPr>
            <a:lvl5pPr marL="2057400" indent="-228600" eaLnBrk="0" hangingPunct="0">
              <a:spcBef>
                <a:spcPct val="20000"/>
              </a:spcBef>
              <a:buClr>
                <a:srgbClr val="E8B54D"/>
              </a:buClr>
              <a:buFont typeface="Arial" charset="0"/>
              <a:buChar char="•"/>
              <a:defRPr sz="1600">
                <a:solidFill>
                  <a:schemeClr val="tx2"/>
                </a:solidFill>
                <a:latin typeface="Century Gothic" pitchFamily="34" charset="0"/>
                <a:ea typeface="ＭＳ Ｐゴシック" pitchFamily="34" charset="-128"/>
              </a:defRPr>
            </a:lvl5pPr>
            <a:lvl6pPr marL="25146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6pPr>
            <a:lvl7pPr marL="29718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7pPr>
            <a:lvl8pPr marL="34290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8pPr>
            <a:lvl9pPr marL="38862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9pPr>
          </a:lstStyle>
          <a:p>
            <a:pPr eaLnBrk="1" hangingPunct="1">
              <a:spcBef>
                <a:spcPct val="0"/>
              </a:spcBef>
              <a:buClrTx/>
              <a:buFontTx/>
              <a:buNone/>
            </a:pPr>
            <a:r>
              <a:rPr lang="en-US" altLang="en-US" sz="1800" u="sng">
                <a:solidFill>
                  <a:schemeClr val="tx1"/>
                </a:solidFill>
                <a:latin typeface="Tw Cen MT" pitchFamily="34" charset="0"/>
              </a:rPr>
              <a:t>Dept. of Justice</a:t>
            </a:r>
          </a:p>
          <a:p>
            <a:pPr eaLnBrk="1" hangingPunct="1">
              <a:spcBef>
                <a:spcPct val="0"/>
              </a:spcBef>
              <a:buClrTx/>
              <a:buFontTx/>
              <a:buNone/>
            </a:pPr>
            <a:r>
              <a:rPr lang="en-US" altLang="en-US" sz="1400">
                <a:solidFill>
                  <a:schemeClr val="tx1"/>
                </a:solidFill>
                <a:latin typeface="Tw Cen MT" pitchFamily="34" charset="0"/>
              </a:rPr>
              <a:t>Executive Office for Immigration Review (EOIR)</a:t>
            </a:r>
          </a:p>
          <a:p>
            <a:pPr eaLnBrk="1" hangingPunct="1">
              <a:spcBef>
                <a:spcPct val="0"/>
              </a:spcBef>
              <a:buClrTx/>
              <a:buFontTx/>
              <a:buNone/>
            </a:pPr>
            <a:r>
              <a:rPr lang="en-US" altLang="en-US" sz="1400">
                <a:solidFill>
                  <a:schemeClr val="tx1"/>
                </a:solidFill>
                <a:latin typeface="Tw Cen MT" pitchFamily="34" charset="0"/>
              </a:rPr>
              <a:t>Board of Immigration Appeals (BIA)</a:t>
            </a:r>
          </a:p>
          <a:p>
            <a:pPr eaLnBrk="1" hangingPunct="1">
              <a:spcBef>
                <a:spcPct val="0"/>
              </a:spcBef>
              <a:buClrTx/>
              <a:buFontTx/>
              <a:buNone/>
            </a:pPr>
            <a:r>
              <a:rPr lang="en-US" altLang="en-US" sz="1300">
                <a:solidFill>
                  <a:schemeClr val="tx1"/>
                </a:solidFill>
                <a:latin typeface="Tw Cen MT" pitchFamily="34" charset="0"/>
              </a:rPr>
              <a:t>Immigration Judges (IJs)</a:t>
            </a:r>
          </a:p>
          <a:p>
            <a:pPr eaLnBrk="1" hangingPunct="1">
              <a:spcBef>
                <a:spcPct val="0"/>
              </a:spcBef>
              <a:buClrTx/>
              <a:buFontTx/>
              <a:buNone/>
            </a:pPr>
            <a:endParaRPr lang="en-US" altLang="en-US" sz="1800">
              <a:solidFill>
                <a:schemeClr val="tx1"/>
              </a:solidFill>
              <a:latin typeface="Tw Cen MT" pitchFamily="34" charset="0"/>
            </a:endParaRPr>
          </a:p>
        </p:txBody>
      </p:sp>
      <p:sp>
        <p:nvSpPr>
          <p:cNvPr id="12293" name="TextBox 11"/>
          <p:cNvSpPr txBox="1">
            <a:spLocks noChangeArrowheads="1"/>
          </p:cNvSpPr>
          <p:nvPr/>
        </p:nvSpPr>
        <p:spPr bwMode="auto">
          <a:xfrm>
            <a:off x="304800" y="4648200"/>
            <a:ext cx="3292532" cy="17697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spcBef>
                <a:spcPct val="20000"/>
              </a:spcBef>
              <a:buClr>
                <a:schemeClr val="accent1"/>
              </a:buClr>
              <a:buFont typeface="Arial" charset="0"/>
              <a:buChar char="•"/>
              <a:defRPr sz="2400">
                <a:solidFill>
                  <a:schemeClr val="tx2"/>
                </a:solidFill>
                <a:latin typeface="Century Gothic" pitchFamily="34" charset="0"/>
                <a:ea typeface="ＭＳ Ｐゴシック" pitchFamily="34" charset="-128"/>
              </a:defRPr>
            </a:lvl1pPr>
            <a:lvl2pPr marL="742950" indent="-285750" eaLnBrk="0" hangingPunct="0">
              <a:spcBef>
                <a:spcPct val="20000"/>
              </a:spcBef>
              <a:buClr>
                <a:schemeClr val="accent2"/>
              </a:buClr>
              <a:buFont typeface="Arial" charset="0"/>
              <a:buChar char="•"/>
              <a:defRPr sz="2000">
                <a:solidFill>
                  <a:schemeClr val="tx2"/>
                </a:solidFill>
                <a:latin typeface="Century Gothic" pitchFamily="34" charset="0"/>
                <a:ea typeface="ＭＳ Ｐゴシック" pitchFamily="34" charset="-128"/>
              </a:defRPr>
            </a:lvl2pPr>
            <a:lvl3pPr marL="1143000" indent="-228600" eaLnBrk="0" hangingPunct="0">
              <a:spcBef>
                <a:spcPct val="20000"/>
              </a:spcBef>
              <a:buClr>
                <a:srgbClr val="B5AE53"/>
              </a:buClr>
              <a:buFont typeface="Arial" charset="0"/>
              <a:buChar char="•"/>
              <a:defRPr>
                <a:solidFill>
                  <a:schemeClr val="tx2"/>
                </a:solidFill>
                <a:latin typeface="Century Gothic" pitchFamily="34" charset="0"/>
                <a:ea typeface="ＭＳ Ｐゴシック" pitchFamily="34" charset="-128"/>
              </a:defRPr>
            </a:lvl3pPr>
            <a:lvl4pPr marL="1600200" indent="-228600" eaLnBrk="0" hangingPunct="0">
              <a:spcBef>
                <a:spcPct val="20000"/>
              </a:spcBef>
              <a:buClr>
                <a:srgbClr val="848058"/>
              </a:buClr>
              <a:buFont typeface="Arial" charset="0"/>
              <a:buChar char="•"/>
              <a:defRPr sz="1600">
                <a:solidFill>
                  <a:schemeClr val="tx2"/>
                </a:solidFill>
                <a:latin typeface="Century Gothic" pitchFamily="34" charset="0"/>
                <a:ea typeface="ＭＳ Ｐゴシック" pitchFamily="34" charset="-128"/>
              </a:defRPr>
            </a:lvl4pPr>
            <a:lvl5pPr marL="2057400" indent="-228600" eaLnBrk="0" hangingPunct="0">
              <a:spcBef>
                <a:spcPct val="20000"/>
              </a:spcBef>
              <a:buClr>
                <a:srgbClr val="E8B54D"/>
              </a:buClr>
              <a:buFont typeface="Arial" charset="0"/>
              <a:buChar char="•"/>
              <a:defRPr sz="1600">
                <a:solidFill>
                  <a:schemeClr val="tx2"/>
                </a:solidFill>
                <a:latin typeface="Century Gothic" pitchFamily="34" charset="0"/>
                <a:ea typeface="ＭＳ Ｐゴシック" pitchFamily="34" charset="-128"/>
              </a:defRPr>
            </a:lvl5pPr>
            <a:lvl6pPr marL="25146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6pPr>
            <a:lvl7pPr marL="29718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7pPr>
            <a:lvl8pPr marL="34290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8pPr>
            <a:lvl9pPr marL="38862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9pPr>
          </a:lstStyle>
          <a:p>
            <a:pPr eaLnBrk="1" hangingPunct="1">
              <a:spcBef>
                <a:spcPct val="0"/>
              </a:spcBef>
              <a:buClrTx/>
              <a:buFontTx/>
              <a:buNone/>
            </a:pPr>
            <a:endParaRPr lang="en-US" altLang="en-US" sz="1800" u="sng" dirty="0">
              <a:solidFill>
                <a:schemeClr val="tx1"/>
              </a:solidFill>
              <a:latin typeface="Tw Cen MT" pitchFamily="34" charset="0"/>
            </a:endParaRPr>
          </a:p>
          <a:p>
            <a:pPr eaLnBrk="1" hangingPunct="1">
              <a:spcBef>
                <a:spcPct val="0"/>
              </a:spcBef>
              <a:buClrTx/>
              <a:buFontTx/>
              <a:buNone/>
            </a:pPr>
            <a:r>
              <a:rPr lang="en-US" altLang="en-US" sz="1800" u="sng" dirty="0">
                <a:solidFill>
                  <a:schemeClr val="tx1"/>
                </a:solidFill>
                <a:latin typeface="Tw Cen MT" pitchFamily="34" charset="0"/>
              </a:rPr>
              <a:t>Dept. of Health &amp; </a:t>
            </a:r>
          </a:p>
          <a:p>
            <a:pPr eaLnBrk="1" hangingPunct="1">
              <a:spcBef>
                <a:spcPct val="0"/>
              </a:spcBef>
              <a:buClrTx/>
              <a:buFontTx/>
              <a:buNone/>
            </a:pPr>
            <a:r>
              <a:rPr lang="en-US" altLang="en-US" sz="1800" u="sng" dirty="0">
                <a:solidFill>
                  <a:schemeClr val="tx1"/>
                </a:solidFill>
                <a:latin typeface="Tw Cen MT" pitchFamily="34" charset="0"/>
              </a:rPr>
              <a:t>Human Services (HHS)</a:t>
            </a:r>
          </a:p>
          <a:p>
            <a:pPr eaLnBrk="1" hangingPunct="1">
              <a:spcBef>
                <a:spcPct val="0"/>
              </a:spcBef>
              <a:buClrTx/>
              <a:buFontTx/>
              <a:buNone/>
            </a:pPr>
            <a:r>
              <a:rPr lang="en-US" altLang="en-US" sz="1400" dirty="0">
                <a:solidFill>
                  <a:schemeClr val="tx1"/>
                </a:solidFill>
                <a:latin typeface="Tw Cen MT" pitchFamily="34" charset="0"/>
              </a:rPr>
              <a:t>Office of Refugee Resettlement (ORR)</a:t>
            </a:r>
          </a:p>
          <a:p>
            <a:pPr eaLnBrk="1" hangingPunct="1">
              <a:spcBef>
                <a:spcPct val="0"/>
              </a:spcBef>
              <a:buClrTx/>
              <a:buFontTx/>
              <a:buNone/>
            </a:pPr>
            <a:r>
              <a:rPr lang="en-US" altLang="en-US" sz="1400" dirty="0" smtClean="0">
                <a:solidFill>
                  <a:schemeClr val="tx1"/>
                </a:solidFill>
                <a:latin typeface="Tw Cen MT" pitchFamily="34" charset="0"/>
              </a:rPr>
              <a:t>Div</a:t>
            </a:r>
            <a:r>
              <a:rPr lang="en-US" altLang="en-US" sz="1400" dirty="0">
                <a:solidFill>
                  <a:schemeClr val="tx1"/>
                </a:solidFill>
                <a:latin typeface="Tw Cen MT" pitchFamily="34" charset="0"/>
              </a:rPr>
              <a:t>. of Children</a:t>
            </a:r>
            <a:r>
              <a:rPr lang="ja-JP" altLang="en-US" sz="1400" dirty="0">
                <a:solidFill>
                  <a:schemeClr val="tx1"/>
                </a:solidFill>
                <a:latin typeface="Tw Cen MT" pitchFamily="34" charset="0"/>
              </a:rPr>
              <a:t>’</a:t>
            </a:r>
            <a:r>
              <a:rPr lang="en-US" altLang="ja-JP" sz="1400" dirty="0">
                <a:solidFill>
                  <a:schemeClr val="tx1"/>
                </a:solidFill>
                <a:latin typeface="Tw Cen MT" pitchFamily="34" charset="0"/>
              </a:rPr>
              <a:t>s Services (DCS)</a:t>
            </a:r>
          </a:p>
          <a:p>
            <a:pPr eaLnBrk="1" hangingPunct="1">
              <a:spcBef>
                <a:spcPct val="0"/>
              </a:spcBef>
              <a:buClrTx/>
              <a:buFontTx/>
              <a:buNone/>
            </a:pPr>
            <a:r>
              <a:rPr lang="en-US" altLang="en-US" sz="1300" dirty="0">
                <a:solidFill>
                  <a:schemeClr val="tx1"/>
                </a:solidFill>
                <a:latin typeface="Tw Cen MT" pitchFamily="34" charset="0"/>
              </a:rPr>
              <a:t>Shelter Workers, Therapists, Field Coordinators</a:t>
            </a:r>
          </a:p>
          <a:p>
            <a:pPr eaLnBrk="1" hangingPunct="1">
              <a:spcBef>
                <a:spcPct val="0"/>
              </a:spcBef>
              <a:buClrTx/>
              <a:buFontTx/>
              <a:buNone/>
            </a:pPr>
            <a:endParaRPr lang="en-US" altLang="en-US" sz="1400" dirty="0">
              <a:solidFill>
                <a:schemeClr val="tx1"/>
              </a:solidFill>
              <a:latin typeface="Tw Cen MT" pitchFamily="34" charset="0"/>
            </a:endParaRPr>
          </a:p>
        </p:txBody>
      </p:sp>
      <p:sp>
        <p:nvSpPr>
          <p:cNvPr id="12294" name="TextBox 12"/>
          <p:cNvSpPr txBox="1">
            <a:spLocks noChangeArrowheads="1"/>
          </p:cNvSpPr>
          <p:nvPr/>
        </p:nvSpPr>
        <p:spPr bwMode="auto">
          <a:xfrm>
            <a:off x="6019800" y="5562600"/>
            <a:ext cx="2895600"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Clr>
                <a:schemeClr val="accent1"/>
              </a:buClr>
              <a:buFont typeface="Arial" charset="0"/>
              <a:buChar char="•"/>
              <a:defRPr sz="2400">
                <a:solidFill>
                  <a:schemeClr val="tx2"/>
                </a:solidFill>
                <a:latin typeface="Century Gothic" pitchFamily="34" charset="0"/>
                <a:ea typeface="ＭＳ Ｐゴシック" pitchFamily="34" charset="-128"/>
              </a:defRPr>
            </a:lvl1pPr>
            <a:lvl2pPr marL="742950" indent="-285750" eaLnBrk="0" hangingPunct="0">
              <a:spcBef>
                <a:spcPct val="20000"/>
              </a:spcBef>
              <a:buClr>
                <a:schemeClr val="accent2"/>
              </a:buClr>
              <a:buFont typeface="Arial" charset="0"/>
              <a:buChar char="•"/>
              <a:defRPr sz="2000">
                <a:solidFill>
                  <a:schemeClr val="tx2"/>
                </a:solidFill>
                <a:latin typeface="Century Gothic" pitchFamily="34" charset="0"/>
                <a:ea typeface="ＭＳ Ｐゴシック" pitchFamily="34" charset="-128"/>
              </a:defRPr>
            </a:lvl2pPr>
            <a:lvl3pPr marL="1143000" indent="-228600" eaLnBrk="0" hangingPunct="0">
              <a:spcBef>
                <a:spcPct val="20000"/>
              </a:spcBef>
              <a:buClr>
                <a:srgbClr val="B5AE53"/>
              </a:buClr>
              <a:buFont typeface="Arial" charset="0"/>
              <a:buChar char="•"/>
              <a:defRPr>
                <a:solidFill>
                  <a:schemeClr val="tx2"/>
                </a:solidFill>
                <a:latin typeface="Century Gothic" pitchFamily="34" charset="0"/>
                <a:ea typeface="ＭＳ Ｐゴシック" pitchFamily="34" charset="-128"/>
              </a:defRPr>
            </a:lvl3pPr>
            <a:lvl4pPr marL="1600200" indent="-228600" eaLnBrk="0" hangingPunct="0">
              <a:spcBef>
                <a:spcPct val="20000"/>
              </a:spcBef>
              <a:buClr>
                <a:srgbClr val="848058"/>
              </a:buClr>
              <a:buFont typeface="Arial" charset="0"/>
              <a:buChar char="•"/>
              <a:defRPr sz="1600">
                <a:solidFill>
                  <a:schemeClr val="tx2"/>
                </a:solidFill>
                <a:latin typeface="Century Gothic" pitchFamily="34" charset="0"/>
                <a:ea typeface="ＭＳ Ｐゴシック" pitchFamily="34" charset="-128"/>
              </a:defRPr>
            </a:lvl4pPr>
            <a:lvl5pPr marL="2057400" indent="-228600" eaLnBrk="0" hangingPunct="0">
              <a:spcBef>
                <a:spcPct val="20000"/>
              </a:spcBef>
              <a:buClr>
                <a:srgbClr val="E8B54D"/>
              </a:buClr>
              <a:buFont typeface="Arial" charset="0"/>
              <a:buChar char="•"/>
              <a:defRPr sz="1600">
                <a:solidFill>
                  <a:schemeClr val="tx2"/>
                </a:solidFill>
                <a:latin typeface="Century Gothic" pitchFamily="34" charset="0"/>
                <a:ea typeface="ＭＳ Ｐゴシック" pitchFamily="34" charset="-128"/>
              </a:defRPr>
            </a:lvl5pPr>
            <a:lvl6pPr marL="25146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6pPr>
            <a:lvl7pPr marL="29718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7pPr>
            <a:lvl8pPr marL="34290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8pPr>
            <a:lvl9pPr marL="38862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9pPr>
          </a:lstStyle>
          <a:p>
            <a:pPr eaLnBrk="1" hangingPunct="1">
              <a:spcBef>
                <a:spcPct val="0"/>
              </a:spcBef>
              <a:buClrTx/>
              <a:buFontTx/>
              <a:buNone/>
            </a:pPr>
            <a:r>
              <a:rPr lang="en-US" altLang="en-US" sz="1800" u="sng" dirty="0">
                <a:solidFill>
                  <a:schemeClr val="tx1"/>
                </a:solidFill>
                <a:latin typeface="Tw Cen MT" pitchFamily="34" charset="0"/>
              </a:rPr>
              <a:t>State Courts</a:t>
            </a:r>
            <a:endParaRPr lang="en-US" altLang="en-US" sz="1800" dirty="0">
              <a:solidFill>
                <a:schemeClr val="tx1"/>
              </a:solidFill>
              <a:latin typeface="Tw Cen MT" pitchFamily="34" charset="0"/>
            </a:endParaRPr>
          </a:p>
          <a:p>
            <a:pPr eaLnBrk="1" hangingPunct="1">
              <a:spcBef>
                <a:spcPct val="0"/>
              </a:spcBef>
              <a:buClrTx/>
              <a:buFontTx/>
              <a:buNone/>
            </a:pPr>
            <a:r>
              <a:rPr lang="en-US" altLang="en-US" sz="1400" dirty="0">
                <a:solidFill>
                  <a:schemeClr val="tx1"/>
                </a:solidFill>
                <a:latin typeface="Tw Cen MT" pitchFamily="34" charset="0"/>
              </a:rPr>
              <a:t>Juvenile Courts &amp; SIJS Predicate Orders</a:t>
            </a:r>
          </a:p>
        </p:txBody>
      </p:sp>
      <p:pic>
        <p:nvPicPr>
          <p:cNvPr id="12295" name="Picture 2" descr="C:\Program Files\Microsoft Office\MEDIA\CAGCAT10\j0300840.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581400" y="2895600"/>
            <a:ext cx="1085850"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pPr eaLnBrk="1" fontAlgn="auto" hangingPunct="1">
              <a:spcAft>
                <a:spcPts val="0"/>
              </a:spcAft>
              <a:defRPr/>
            </a:pPr>
            <a:r>
              <a:rPr lang="en-US" altLang="en-US" smtClean="0">
                <a:solidFill>
                  <a:schemeClr val="accent1">
                    <a:lumMod val="75000"/>
                  </a:schemeClr>
                </a:solidFill>
                <a:ea typeface="+mj-ea"/>
                <a:cs typeface="+mj-cs"/>
              </a:rPr>
              <a:t>Persecution:  2 alternatives</a:t>
            </a:r>
          </a:p>
        </p:txBody>
      </p:sp>
      <p:sp>
        <p:nvSpPr>
          <p:cNvPr id="8" name="Content Placeholder 7"/>
          <p:cNvSpPr>
            <a:spLocks noGrp="1"/>
          </p:cNvSpPr>
          <p:nvPr>
            <p:ph idx="1"/>
          </p:nvPr>
        </p:nvSpPr>
        <p:spPr/>
        <p:txBody>
          <a:bodyPr/>
          <a:lstStyle/>
          <a:p>
            <a:pPr eaLnBrk="1" hangingPunct="1">
              <a:lnSpc>
                <a:spcPct val="90000"/>
              </a:lnSpc>
            </a:pPr>
            <a:r>
              <a:rPr lang="en-US" altLang="en-US" sz="3300" dirty="0" smtClean="0">
                <a:solidFill>
                  <a:schemeClr val="bg2">
                    <a:lumMod val="25000"/>
                  </a:schemeClr>
                </a:solidFill>
                <a:ea typeface="ＭＳ Ｐゴシック" pitchFamily="34" charset="-128"/>
              </a:rPr>
              <a:t>Past persecution gives rise to a rebuttable presumption of well-founded fear of future persecution on the same basis. </a:t>
            </a:r>
          </a:p>
          <a:p>
            <a:pPr eaLnBrk="1" hangingPunct="1">
              <a:lnSpc>
                <a:spcPct val="90000"/>
              </a:lnSpc>
            </a:pPr>
            <a:r>
              <a:rPr lang="en-US" altLang="en-US" sz="3300" dirty="0" smtClean="0">
                <a:solidFill>
                  <a:schemeClr val="bg2">
                    <a:lumMod val="25000"/>
                  </a:schemeClr>
                </a:solidFill>
                <a:ea typeface="ＭＳ Ｐゴシック" pitchFamily="34" charset="-128"/>
              </a:rPr>
              <a:t>Absent past persecution, applicant must show a well-founded fear of persecution.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 calcmode="lin" valueType="num">
                                      <p:cBhvr additive="base">
                                        <p:cTn id="11"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fontAlgn="auto" hangingPunct="1">
              <a:spcAft>
                <a:spcPts val="0"/>
              </a:spcAft>
              <a:defRPr/>
            </a:pPr>
            <a:r>
              <a:rPr lang="en-US" dirty="0" smtClean="0">
                <a:solidFill>
                  <a:schemeClr val="accent1">
                    <a:lumMod val="75000"/>
                  </a:schemeClr>
                </a:solidFill>
                <a:latin typeface="Tw Cen MT" charset="0"/>
                <a:ea typeface="+mj-ea"/>
                <a:cs typeface="+mj-cs"/>
              </a:rPr>
              <a:t> Persecution of children</a:t>
            </a:r>
            <a:endParaRPr lang="en-US" dirty="0">
              <a:solidFill>
                <a:schemeClr val="accent1">
                  <a:lumMod val="75000"/>
                </a:schemeClr>
              </a:solidFill>
              <a:latin typeface="Tw Cen MT" charset="0"/>
              <a:ea typeface="+mj-ea"/>
              <a:cs typeface="+mj-cs"/>
            </a:endParaRPr>
          </a:p>
        </p:txBody>
      </p:sp>
      <p:sp>
        <p:nvSpPr>
          <p:cNvPr id="86019" name="Content Placeholder 2"/>
          <p:cNvSpPr>
            <a:spLocks noGrp="1"/>
          </p:cNvSpPr>
          <p:nvPr>
            <p:ph idx="1"/>
          </p:nvPr>
        </p:nvSpPr>
        <p:spPr/>
        <p:txBody>
          <a:bodyPr/>
          <a:lstStyle/>
          <a:p>
            <a:pPr eaLnBrk="1" hangingPunct="1">
              <a:lnSpc>
                <a:spcPct val="80000"/>
              </a:lnSpc>
            </a:pPr>
            <a:r>
              <a:rPr lang="en-US" altLang="en-US" sz="3200" dirty="0" smtClean="0">
                <a:latin typeface="Tw Cen MT" pitchFamily="34" charset="0"/>
                <a:ea typeface="ＭＳ Ｐゴシック" pitchFamily="34" charset="-128"/>
              </a:rPr>
              <a:t>Experience persecution differently: officers must be sensitive to age &amp; stage of cognitive and social development of child in analyzing forms of persecution</a:t>
            </a:r>
          </a:p>
          <a:p>
            <a:pPr eaLnBrk="1" hangingPunct="1">
              <a:lnSpc>
                <a:spcPct val="80000"/>
              </a:lnSpc>
            </a:pPr>
            <a:r>
              <a:rPr lang="en-US" altLang="en-US" sz="3200" dirty="0" smtClean="0">
                <a:latin typeface="Tw Cen MT" pitchFamily="34" charset="0"/>
                <a:ea typeface="ＭＳ Ｐゴシック" pitchFamily="34" charset="-128"/>
              </a:rPr>
              <a:t>The harm a child fears or suffered may still qualify as persecution despite appearing to be relatively less than that necessary for an adult to establish persecution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fontAlgn="auto" hangingPunct="1">
              <a:spcAft>
                <a:spcPts val="0"/>
              </a:spcAft>
              <a:defRPr/>
            </a:pPr>
            <a:r>
              <a:rPr lang="en-US" dirty="0" smtClean="0">
                <a:solidFill>
                  <a:schemeClr val="accent1">
                    <a:lumMod val="75000"/>
                  </a:schemeClr>
                </a:solidFill>
                <a:latin typeface="Tw Cen MT" charset="0"/>
                <a:ea typeface="+mj-ea"/>
                <a:cs typeface="+mj-cs"/>
              </a:rPr>
              <a:t> Persecutor of children</a:t>
            </a:r>
            <a:endParaRPr lang="en-US" dirty="0">
              <a:solidFill>
                <a:schemeClr val="accent1">
                  <a:lumMod val="75000"/>
                </a:schemeClr>
              </a:solidFill>
              <a:latin typeface="Tw Cen MT" charset="0"/>
              <a:ea typeface="+mj-ea"/>
              <a:cs typeface="+mj-cs"/>
            </a:endParaRPr>
          </a:p>
        </p:txBody>
      </p:sp>
      <p:sp>
        <p:nvSpPr>
          <p:cNvPr id="87043" name="Content Placeholder 2"/>
          <p:cNvSpPr>
            <a:spLocks noGrp="1"/>
          </p:cNvSpPr>
          <p:nvPr>
            <p:ph idx="1"/>
          </p:nvPr>
        </p:nvSpPr>
        <p:spPr/>
        <p:txBody>
          <a:bodyPr/>
          <a:lstStyle/>
          <a:p>
            <a:pPr eaLnBrk="1" hangingPunct="1"/>
            <a:r>
              <a:rPr lang="en-US" altLang="en-US" sz="3200" dirty="0" smtClean="0">
                <a:latin typeface="Tw Cen MT" pitchFamily="34" charset="0"/>
                <a:ea typeface="ＭＳ Ｐゴシック" pitchFamily="34" charset="-128"/>
              </a:rPr>
              <a:t>Claims of child asylum seekers may involve forms of harm that are not associated with government actors (i.e., child abuse)</a:t>
            </a:r>
          </a:p>
          <a:p>
            <a:pPr eaLnBrk="1" hangingPunct="1"/>
            <a:r>
              <a:rPr lang="en-US" altLang="en-US" sz="3200" dirty="0" smtClean="0">
                <a:latin typeface="Tw Cen MT" pitchFamily="34" charset="0"/>
                <a:ea typeface="ＭＳ Ｐゴシック" pitchFamily="34" charset="-128"/>
              </a:rPr>
              <a:t>Fact that a child did not seek protection in country of origin does not undermine her case </a:t>
            </a:r>
          </a:p>
          <a:p>
            <a:pPr lvl="1" eaLnBrk="1" hangingPunct="1"/>
            <a:r>
              <a:rPr lang="en-US" altLang="en-US" sz="2800" dirty="0" smtClean="0">
                <a:latin typeface="Tw Cen MT" pitchFamily="34" charset="0"/>
                <a:ea typeface="ＭＳ Ｐゴシック" pitchFamily="34" charset="-128"/>
              </a:rPr>
              <a:t>What means did child have for seeking protection?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12775" y="228600"/>
            <a:ext cx="8153400" cy="914400"/>
          </a:xfrm>
        </p:spPr>
        <p:txBody>
          <a:bodyPr>
            <a:normAutofit fontScale="90000"/>
          </a:bodyPr>
          <a:lstStyle/>
          <a:p>
            <a:pPr eaLnBrk="1" fontAlgn="auto" hangingPunct="1">
              <a:spcAft>
                <a:spcPts val="0"/>
              </a:spcAft>
              <a:defRPr/>
            </a:pPr>
            <a:r>
              <a:rPr lang="en-US" dirty="0" smtClean="0">
                <a:solidFill>
                  <a:schemeClr val="accent1">
                    <a:lumMod val="75000"/>
                  </a:schemeClr>
                </a:solidFill>
                <a:latin typeface="Tw Cen MT" charset="0"/>
                <a:ea typeface="+mj-ea"/>
                <a:cs typeface="+mj-cs"/>
              </a:rPr>
              <a:t>: </a:t>
            </a:r>
            <a:r>
              <a:rPr lang="en-US" dirty="0">
                <a:solidFill>
                  <a:schemeClr val="accent1">
                    <a:lumMod val="75000"/>
                  </a:schemeClr>
                </a:solidFill>
                <a:latin typeface="Tw Cen MT" charset="0"/>
                <a:ea typeface="+mj-ea"/>
                <a:cs typeface="+mj-cs"/>
              </a:rPr>
              <a:t/>
            </a:r>
            <a:br>
              <a:rPr lang="en-US" dirty="0">
                <a:solidFill>
                  <a:schemeClr val="accent1">
                    <a:lumMod val="75000"/>
                  </a:schemeClr>
                </a:solidFill>
                <a:latin typeface="Tw Cen MT" charset="0"/>
                <a:ea typeface="+mj-ea"/>
                <a:cs typeface="+mj-cs"/>
              </a:rPr>
            </a:br>
            <a:r>
              <a:rPr lang="en-US" dirty="0">
                <a:solidFill>
                  <a:schemeClr val="accent1">
                    <a:lumMod val="75000"/>
                  </a:schemeClr>
                </a:solidFill>
                <a:latin typeface="Tw Cen MT" charset="0"/>
                <a:ea typeface="+mj-ea"/>
                <a:cs typeface="+mj-cs"/>
              </a:rPr>
              <a:t>Well-founded fear</a:t>
            </a:r>
          </a:p>
        </p:txBody>
      </p:sp>
      <p:sp>
        <p:nvSpPr>
          <p:cNvPr id="88067" name="Content Placeholder 2"/>
          <p:cNvSpPr>
            <a:spLocks noGrp="1"/>
          </p:cNvSpPr>
          <p:nvPr>
            <p:ph idx="1"/>
          </p:nvPr>
        </p:nvSpPr>
        <p:spPr>
          <a:xfrm>
            <a:off x="612775" y="1600200"/>
            <a:ext cx="8153400" cy="5257800"/>
          </a:xfrm>
        </p:spPr>
        <p:txBody>
          <a:bodyPr/>
          <a:lstStyle/>
          <a:p>
            <a:pPr eaLnBrk="1" hangingPunct="1"/>
            <a:r>
              <a:rPr lang="en-US" altLang="en-US" dirty="0" smtClean="0">
                <a:latin typeface="Tw Cen MT" pitchFamily="34" charset="0"/>
                <a:ea typeface="ＭＳ Ｐゴシック" pitchFamily="34" charset="-128"/>
              </a:rPr>
              <a:t>UNHCR Handbook suggests the child under the age of sixteen may lack the maturity to form a well-founded fear of persecution, thus requiring adjudicator to give more weight to objective factors</a:t>
            </a:r>
          </a:p>
          <a:p>
            <a:pPr eaLnBrk="1" hangingPunct="1"/>
            <a:r>
              <a:rPr lang="en-US" altLang="en-US" dirty="0" smtClean="0">
                <a:latin typeface="Tw Cen MT" pitchFamily="34" charset="0"/>
                <a:ea typeface="ＭＳ Ｐゴシック" pitchFamily="34" charset="-128"/>
              </a:rPr>
              <a:t>May be incapable of articulating fear to same degree as adults</a:t>
            </a:r>
          </a:p>
          <a:p>
            <a:pPr eaLnBrk="1" hangingPunct="1"/>
            <a:r>
              <a:rPr lang="en-US" altLang="en-US" dirty="0" smtClean="0">
                <a:latin typeface="Tw Cen MT" pitchFamily="34" charset="0"/>
                <a:ea typeface="ＭＳ Ｐゴシック" pitchFamily="34" charset="-128"/>
              </a:rPr>
              <a:t>Look to similarly situated family members: evidence of mistreatment of one’s family is probative of a threat to applicant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p:nvPr>
        </p:nvSpPr>
        <p:spPr bwMode="auto"/>
        <p:txBody>
          <a:bodyPr wrap="square" numCol="1" anchorCtr="0" compatLnSpc="1">
            <a:prstTxWarp prst="textNoShape">
              <a:avLst/>
            </a:prstTxWarp>
          </a:bodyPr>
          <a:lstStyle/>
          <a:p>
            <a:pPr eaLnBrk="1" hangingPunct="1"/>
            <a:r>
              <a:rPr lang="en-US" altLang="en-US" cap="none" smtClean="0">
                <a:ea typeface="ＭＳ Ｐゴシック" pitchFamily="34" charset="-128"/>
              </a:rPr>
              <a:t>Nexus: “on account of”</a:t>
            </a:r>
          </a:p>
        </p:txBody>
      </p:sp>
      <p:sp>
        <p:nvSpPr>
          <p:cNvPr id="3" name="Content Placeholder 2"/>
          <p:cNvSpPr>
            <a:spLocks noGrp="1"/>
          </p:cNvSpPr>
          <p:nvPr>
            <p:ph idx="1"/>
          </p:nvPr>
        </p:nvSpPr>
        <p:spPr>
          <a:xfrm>
            <a:off x="457200" y="1371600"/>
            <a:ext cx="8229600" cy="4754563"/>
          </a:xfrm>
        </p:spPr>
        <p:txBody>
          <a:bodyPr/>
          <a:lstStyle/>
          <a:p>
            <a:pPr eaLnBrk="1" hangingPunct="1">
              <a:buFont typeface="Wingdings" pitchFamily="2" charset="2"/>
              <a:buNone/>
            </a:pPr>
            <a:endParaRPr lang="en-US" altLang="en-US" smtClean="0">
              <a:ea typeface="ＭＳ Ｐゴシック" pitchFamily="34" charset="-128"/>
            </a:endParaRPr>
          </a:p>
          <a:p>
            <a:pPr eaLnBrk="1" hangingPunct="1">
              <a:buFont typeface="Wingdings" pitchFamily="2" charset="2"/>
              <a:buNone/>
            </a:pPr>
            <a:r>
              <a:rPr lang="en-US" altLang="en-US" sz="3200" smtClean="0">
                <a:ea typeface="ＭＳ Ｐゴシック" pitchFamily="34" charset="-128"/>
              </a:rPr>
              <a:t>One or more of the </a:t>
            </a:r>
            <a:r>
              <a:rPr lang="en-US" altLang="en-US" sz="3200" b="1" smtClean="0">
                <a:ea typeface="ＭＳ Ｐゴシック" pitchFamily="34" charset="-128"/>
              </a:rPr>
              <a:t>protected grounds </a:t>
            </a:r>
            <a:r>
              <a:rPr lang="en-US" altLang="en-US" sz="3200" smtClean="0">
                <a:ea typeface="ＭＳ Ｐゴシック" pitchFamily="34" charset="-128"/>
              </a:rPr>
              <a:t>1. Race		4. Political Opinion</a:t>
            </a:r>
          </a:p>
          <a:p>
            <a:pPr eaLnBrk="1" hangingPunct="1">
              <a:buFont typeface="Wingdings" pitchFamily="2" charset="2"/>
              <a:buNone/>
            </a:pPr>
            <a:r>
              <a:rPr lang="en-US" altLang="en-US" sz="3200" smtClean="0">
                <a:ea typeface="ＭＳ Ｐゴシック" pitchFamily="34" charset="-128"/>
              </a:rPr>
              <a:t>   2. Religion		5. Particular Social</a:t>
            </a:r>
          </a:p>
          <a:p>
            <a:pPr eaLnBrk="1" hangingPunct="1">
              <a:buFont typeface="Wingdings" pitchFamily="2" charset="2"/>
              <a:buNone/>
            </a:pPr>
            <a:r>
              <a:rPr lang="en-US" altLang="en-US" sz="3200" smtClean="0">
                <a:ea typeface="ＭＳ Ｐゴシック" pitchFamily="34" charset="-128"/>
              </a:rPr>
              <a:t>   3. Nationality         Group</a:t>
            </a:r>
          </a:p>
          <a:p>
            <a:pPr eaLnBrk="1" hangingPunct="1">
              <a:buFont typeface="Wingdings" pitchFamily="2" charset="2"/>
              <a:buNone/>
            </a:pPr>
            <a:r>
              <a:rPr lang="en-US" altLang="en-US" sz="3200" smtClean="0">
                <a:ea typeface="ＭＳ Ｐゴシック" pitchFamily="34" charset="-128"/>
              </a:rPr>
              <a:t>	Must be </a:t>
            </a:r>
            <a:r>
              <a:rPr lang="en-US" altLang="en-US" sz="3200" b="1" smtClean="0">
                <a:ea typeface="ＭＳ Ｐゴシック" pitchFamily="34" charset="-128"/>
              </a:rPr>
              <a:t>one central reason </a:t>
            </a:r>
            <a:r>
              <a:rPr lang="en-US" altLang="en-US" sz="3200" smtClean="0">
                <a:ea typeface="ＭＳ Ｐゴシック" pitchFamily="34" charset="-128"/>
              </a:rPr>
              <a:t>for the persecution (persecutor may have mixed motives).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pPr eaLnBrk="1" fontAlgn="auto" hangingPunct="1">
              <a:spcAft>
                <a:spcPts val="0"/>
              </a:spcAft>
              <a:defRPr/>
            </a:pPr>
            <a:r>
              <a:rPr lang="en-US" altLang="en-US" smtClean="0">
                <a:solidFill>
                  <a:schemeClr val="accent1">
                    <a:lumMod val="75000"/>
                  </a:schemeClr>
                </a:solidFill>
                <a:ea typeface="+mj-ea"/>
                <a:cs typeface="+mj-cs"/>
              </a:rPr>
              <a:t>Political Opinion</a:t>
            </a:r>
          </a:p>
        </p:txBody>
      </p:sp>
      <p:sp>
        <p:nvSpPr>
          <p:cNvPr id="91139" name="Content Placeholder 2"/>
          <p:cNvSpPr>
            <a:spLocks noGrp="1"/>
          </p:cNvSpPr>
          <p:nvPr>
            <p:ph idx="1"/>
          </p:nvPr>
        </p:nvSpPr>
        <p:spPr/>
        <p:txBody>
          <a:bodyPr/>
          <a:lstStyle/>
          <a:p>
            <a:pPr eaLnBrk="1" hangingPunct="1"/>
            <a:r>
              <a:rPr lang="en-US" altLang="en-US" smtClean="0">
                <a:ea typeface="ＭＳ Ｐゴシック" pitchFamily="34" charset="-128"/>
              </a:rPr>
              <a:t>Need not relate to political party activity</a:t>
            </a:r>
            <a:endParaRPr lang="en-US" altLang="en-US" smtClean="0">
              <a:ea typeface="ＭＳ Ｐゴシック" pitchFamily="34" charset="-128"/>
              <a:sym typeface="Wingdings" pitchFamily="2" charset="2"/>
            </a:endParaRPr>
          </a:p>
          <a:p>
            <a:pPr eaLnBrk="1" hangingPunct="1"/>
            <a:endParaRPr lang="en-US" altLang="en-US" smtClean="0">
              <a:ea typeface="ＭＳ Ｐゴシック" pitchFamily="34" charset="-128"/>
              <a:sym typeface="Wingdings" pitchFamily="2" charset="2"/>
            </a:endParaRPr>
          </a:p>
          <a:p>
            <a:pPr eaLnBrk="1" hangingPunct="1"/>
            <a:r>
              <a:rPr lang="en-US" altLang="en-US" smtClean="0">
                <a:ea typeface="ＭＳ Ｐゴシック" pitchFamily="34" charset="-128"/>
              </a:rPr>
              <a:t>May include non-political activities, beliefs or associations that have a political context or effect. </a:t>
            </a:r>
          </a:p>
          <a:p>
            <a:pPr eaLnBrk="1" hangingPunct="1"/>
            <a:endParaRPr lang="en-US" altLang="en-US" smtClean="0">
              <a:ea typeface="ＭＳ Ｐゴシック" pitchFamily="34" charset="-128"/>
            </a:endParaRPr>
          </a:p>
          <a:p>
            <a:pPr eaLnBrk="1" hangingPunct="1"/>
            <a:r>
              <a:rPr lang="en-US" altLang="en-US" smtClean="0">
                <a:ea typeface="ＭＳ Ｐゴシック" pitchFamily="34" charset="-128"/>
              </a:rPr>
              <a:t>May be ACTUAL political opinion of the applicant, OR may be IMPUTED to the victim by the persecutor</a:t>
            </a:r>
          </a:p>
          <a:p>
            <a:pPr eaLnBrk="1" hangingPunct="1"/>
            <a:endParaRPr lang="en-US" altLang="en-US" smtClean="0">
              <a:ea typeface="ＭＳ Ｐゴシック" pitchFamily="34" charset="-128"/>
            </a:endParaRPr>
          </a:p>
        </p:txBody>
      </p:sp>
    </p:spTree>
  </p:cSld>
  <p:clrMapOvr>
    <a:masterClrMapping/>
  </p:clrMapOvr>
  <p:transition>
    <p:dissolv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lumMod val="75000"/>
                  </a:schemeClr>
                </a:solidFill>
                <a:ea typeface="+mj-ea"/>
                <a:cs typeface="+mj-cs"/>
              </a:rPr>
              <a:t> Social Group</a:t>
            </a:r>
            <a:endParaRPr lang="en-US" dirty="0">
              <a:solidFill>
                <a:schemeClr val="accent1">
                  <a:lumMod val="75000"/>
                </a:schemeClr>
              </a:solidFill>
              <a:ea typeface="+mj-ea"/>
              <a:cs typeface="+mj-cs"/>
            </a:endParaRPr>
          </a:p>
        </p:txBody>
      </p:sp>
      <p:sp>
        <p:nvSpPr>
          <p:cNvPr id="3" name="Content Placeholder 2"/>
          <p:cNvSpPr>
            <a:spLocks noGrp="1"/>
          </p:cNvSpPr>
          <p:nvPr>
            <p:ph sz="quarter" idx="1"/>
          </p:nvPr>
        </p:nvSpPr>
        <p:spPr/>
        <p:txBody>
          <a:bodyPr/>
          <a:lstStyle/>
          <a:p>
            <a:pPr eaLnBrk="1" hangingPunct="1"/>
            <a:r>
              <a:rPr lang="en-US" altLang="en-US" dirty="0" smtClean="0">
                <a:ea typeface="ＭＳ Ｐゴシック" pitchFamily="34" charset="-128"/>
              </a:rPr>
              <a:t>“persecution directed toward an individual who is a member of a group of persons all of whom share a common, immutable characteristic that the members of the group either cannot change, or should not be required to change because it is fundamental to their individual identities or conscience” </a:t>
            </a:r>
          </a:p>
          <a:p>
            <a:pPr eaLnBrk="1" hangingPunct="1"/>
            <a:r>
              <a:rPr lang="en-US" altLang="en-US" dirty="0" smtClean="0">
                <a:ea typeface="ＭＳ Ｐゴシック" pitchFamily="34" charset="-128"/>
              </a:rPr>
              <a:t>Must be defined by characteristics that provide a clear benchmark for determining who falls within the group.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solidFill>
                  <a:schemeClr val="accent1">
                    <a:lumMod val="75000"/>
                  </a:schemeClr>
                </a:solidFill>
                <a:ea typeface="+mj-ea"/>
                <a:cs typeface="+mj-cs"/>
              </a:rPr>
              <a:t>Matter of M-E-V-G, 26 I&amp;N DEC 227 (BIA 2014)</a:t>
            </a:r>
            <a:endParaRPr lang="en-US" dirty="0">
              <a:solidFill>
                <a:schemeClr val="accent1">
                  <a:lumMod val="75000"/>
                </a:schemeClr>
              </a:solidFill>
              <a:ea typeface="+mj-ea"/>
              <a:cs typeface="+mj-cs"/>
            </a:endParaRPr>
          </a:p>
        </p:txBody>
      </p:sp>
      <p:sp>
        <p:nvSpPr>
          <p:cNvPr id="3" name="Content Placeholder 2"/>
          <p:cNvSpPr>
            <a:spLocks noGrp="1"/>
          </p:cNvSpPr>
          <p:nvPr>
            <p:ph sz="quarter" idx="1"/>
          </p:nvPr>
        </p:nvSpPr>
        <p:spPr/>
        <p:txBody>
          <a:bodyPr/>
          <a:lstStyle/>
          <a:p>
            <a:pPr eaLnBrk="1" hangingPunct="1"/>
            <a:r>
              <a:rPr lang="en-US" altLang="en-US" smtClean="0">
                <a:ea typeface="ＭＳ Ｐゴシック" pitchFamily="34" charset="-128"/>
              </a:rPr>
              <a:t>Honduran Youth was beat, kidnapped and assaulted but members of MS 13 while he was traveling in Guatemala</a:t>
            </a:r>
          </a:p>
          <a:p>
            <a:pPr eaLnBrk="1" hangingPunct="1"/>
            <a:r>
              <a:rPr lang="en-US" altLang="en-US" smtClean="0">
                <a:ea typeface="ＭＳ Ｐゴシック" pitchFamily="34" charset="-128"/>
              </a:rPr>
              <a:t>Members threatened his family, and would shoot at him and throw rocks and spears at him several times a week</a:t>
            </a:r>
          </a:p>
          <a:p>
            <a:pPr eaLnBrk="1" hangingPunct="1"/>
            <a:r>
              <a:rPr lang="en-US" altLang="en-US" smtClean="0">
                <a:ea typeface="ＭＳ Ｐゴシック" pitchFamily="34" charset="-128"/>
              </a:rPr>
              <a:t>Claimed asylum based on social group “Honduran Youth who had been actively recruited into gangs but who had refused to join because they opposed gangs.”</a:t>
            </a:r>
          </a:p>
          <a:p>
            <a:pPr eaLnBrk="1" hangingPunct="1"/>
            <a:r>
              <a:rPr lang="en-US" altLang="en-US" smtClean="0">
                <a:ea typeface="ＭＳ Ｐゴシック" pitchFamily="34" charset="-128"/>
              </a:rPr>
              <a:t>Complex history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accel="50000" decel="5000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1"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solidFill>
                  <a:schemeClr val="accent1">
                    <a:lumMod val="75000"/>
                  </a:schemeClr>
                </a:solidFill>
                <a:ea typeface="+mj-ea"/>
                <a:cs typeface="+mj-cs"/>
              </a:rPr>
              <a:t>Matter of W-G-R-, 26 I &amp; N Dec. 208 (BIA 2014)</a:t>
            </a:r>
            <a:endParaRPr lang="en-US" dirty="0">
              <a:solidFill>
                <a:schemeClr val="accent1">
                  <a:lumMod val="75000"/>
                </a:schemeClr>
              </a:solidFill>
              <a:ea typeface="+mj-ea"/>
              <a:cs typeface="+mj-cs"/>
            </a:endParaRPr>
          </a:p>
        </p:txBody>
      </p:sp>
      <p:sp>
        <p:nvSpPr>
          <p:cNvPr id="3" name="Content Placeholder 2"/>
          <p:cNvSpPr>
            <a:spLocks noGrp="1"/>
          </p:cNvSpPr>
          <p:nvPr>
            <p:ph sz="quarter" idx="1"/>
          </p:nvPr>
        </p:nvSpPr>
        <p:spPr/>
        <p:txBody>
          <a:bodyPr/>
          <a:lstStyle/>
          <a:p>
            <a:pPr eaLnBrk="1" hangingPunct="1"/>
            <a:r>
              <a:rPr lang="en-US" altLang="en-US" smtClean="0">
                <a:ea typeface="ＭＳ Ｐゴシック" pitchFamily="34" charset="-128"/>
              </a:rPr>
              <a:t>Citizen of El Salvador, member of Mara 18 Gang for less than a year then left</a:t>
            </a:r>
          </a:p>
          <a:p>
            <a:pPr eaLnBrk="1" hangingPunct="1"/>
            <a:r>
              <a:rPr lang="en-US" altLang="en-US" smtClean="0">
                <a:ea typeface="ＭＳ Ｐゴシック" pitchFamily="34" charset="-128"/>
              </a:rPr>
              <a:t>Members confronted him, shot him in the leg,  on one attack and beat him in another</a:t>
            </a:r>
          </a:p>
          <a:p>
            <a:pPr eaLnBrk="1" hangingPunct="1"/>
            <a:r>
              <a:rPr lang="en-US" altLang="en-US" smtClean="0">
                <a:ea typeface="ＭＳ Ｐゴシック" pitchFamily="34" charset="-128"/>
              </a:rPr>
              <a:t>Targeted for leaving the gang, fled to the US</a:t>
            </a:r>
          </a:p>
          <a:p>
            <a:pPr eaLnBrk="1" hangingPunct="1"/>
            <a:r>
              <a:rPr lang="en-US" altLang="en-US" smtClean="0">
                <a:ea typeface="ＭＳ Ｐゴシック" pitchFamily="34" charset="-128"/>
              </a:rPr>
              <a:t>Social Group: “Former members of the Mara 18 gang in El Salvador who have renounced their gang membership.”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450" y="407988"/>
            <a:ext cx="8261350" cy="1039812"/>
          </a:xfrm>
        </p:spPr>
        <p:txBody>
          <a:bodyPr/>
          <a:lstStyle/>
          <a:p>
            <a:pPr eaLnBrk="1" fontAlgn="auto" hangingPunct="1">
              <a:spcAft>
                <a:spcPts val="0"/>
              </a:spcAft>
              <a:defRPr/>
            </a:pPr>
            <a:r>
              <a:rPr lang="en-US" dirty="0" smtClean="0">
                <a:solidFill>
                  <a:schemeClr val="accent1">
                    <a:lumMod val="75000"/>
                  </a:schemeClr>
                </a:solidFill>
                <a:ea typeface="+mj-ea"/>
                <a:cs typeface="+mj-cs"/>
              </a:rPr>
              <a:t>Social Groups</a:t>
            </a:r>
            <a:endParaRPr lang="en-US" dirty="0">
              <a:solidFill>
                <a:schemeClr val="accent1">
                  <a:lumMod val="75000"/>
                </a:schemeClr>
              </a:solidFill>
              <a:ea typeface="+mj-ea"/>
              <a:cs typeface="+mj-cs"/>
            </a:endParaRPr>
          </a:p>
        </p:txBody>
      </p:sp>
      <p:sp>
        <p:nvSpPr>
          <p:cNvPr id="5" name="Text Placeholder 4"/>
          <p:cNvSpPr>
            <a:spLocks noGrp="1"/>
          </p:cNvSpPr>
          <p:nvPr>
            <p:ph type="body" idx="1"/>
          </p:nvPr>
        </p:nvSpPr>
        <p:spPr>
          <a:xfrm>
            <a:off x="425450" y="1722438"/>
            <a:ext cx="4040188" cy="639762"/>
          </a:xfrm>
        </p:spPr>
        <p:txBody>
          <a:bodyPr/>
          <a:lstStyle/>
          <a:p>
            <a:pPr eaLnBrk="1" hangingPunct="1"/>
            <a:r>
              <a:rPr lang="en-US" altLang="en-US" smtClean="0">
                <a:ea typeface="ＭＳ Ｐゴシック" pitchFamily="34" charset="-128"/>
              </a:rPr>
              <a:t>Not Social Groups</a:t>
            </a:r>
          </a:p>
        </p:txBody>
      </p:sp>
      <p:sp>
        <p:nvSpPr>
          <p:cNvPr id="6" name="Text Placeholder 5"/>
          <p:cNvSpPr>
            <a:spLocks noGrp="1"/>
          </p:cNvSpPr>
          <p:nvPr>
            <p:ph type="body" sz="half" idx="3"/>
          </p:nvPr>
        </p:nvSpPr>
        <p:spPr/>
        <p:txBody>
          <a:bodyPr/>
          <a:lstStyle/>
          <a:p>
            <a:pPr eaLnBrk="1" hangingPunct="1"/>
            <a:r>
              <a:rPr lang="en-US" altLang="en-US" smtClean="0">
                <a:ea typeface="ＭＳ Ｐゴシック" pitchFamily="34" charset="-128"/>
              </a:rPr>
              <a:t>Social Groups (maybe)</a:t>
            </a:r>
          </a:p>
        </p:txBody>
      </p:sp>
      <p:sp>
        <p:nvSpPr>
          <p:cNvPr id="3" name="Content Placeholder 2"/>
          <p:cNvSpPr>
            <a:spLocks noGrp="1"/>
          </p:cNvSpPr>
          <p:nvPr>
            <p:ph sz="half" idx="2"/>
          </p:nvPr>
        </p:nvSpPr>
        <p:spPr>
          <a:xfrm>
            <a:off x="425450" y="2438400"/>
            <a:ext cx="3994150" cy="4191000"/>
          </a:xfrm>
        </p:spPr>
        <p:txBody>
          <a:bodyPr/>
          <a:lstStyle/>
          <a:p>
            <a:pPr eaLnBrk="1" hangingPunct="1">
              <a:lnSpc>
                <a:spcPct val="80000"/>
              </a:lnSpc>
            </a:pPr>
            <a:r>
              <a:rPr lang="en-US" altLang="en-US" sz="2800" dirty="0" smtClean="0">
                <a:ea typeface="ＭＳ Ｐゴシック" pitchFamily="34" charset="-128"/>
              </a:rPr>
              <a:t>Children recruited to join gangs</a:t>
            </a:r>
          </a:p>
          <a:p>
            <a:pPr eaLnBrk="1" hangingPunct="1">
              <a:lnSpc>
                <a:spcPct val="80000"/>
              </a:lnSpc>
            </a:pPr>
            <a:r>
              <a:rPr lang="en-US" altLang="en-US" sz="2800" dirty="0" smtClean="0">
                <a:ea typeface="ＭＳ Ｐゴシック" pitchFamily="34" charset="-128"/>
              </a:rPr>
              <a:t>Wealth</a:t>
            </a:r>
          </a:p>
          <a:p>
            <a:pPr eaLnBrk="1" hangingPunct="1">
              <a:lnSpc>
                <a:spcPct val="80000"/>
              </a:lnSpc>
            </a:pPr>
            <a:r>
              <a:rPr lang="en-US" altLang="en-US" sz="2800" dirty="0" smtClean="0">
                <a:ea typeface="ＭＳ Ｐゴシック" pitchFamily="34" charset="-128"/>
              </a:rPr>
              <a:t>Criminal Informants </a:t>
            </a:r>
          </a:p>
          <a:p>
            <a:pPr eaLnBrk="1" hangingPunct="1">
              <a:lnSpc>
                <a:spcPct val="80000"/>
              </a:lnSpc>
            </a:pPr>
            <a:r>
              <a:rPr lang="en-US" altLang="en-US" sz="2800" dirty="0" smtClean="0">
                <a:ea typeface="ＭＳ Ｐゴシック" pitchFamily="34" charset="-128"/>
              </a:rPr>
              <a:t>Tattooed youth</a:t>
            </a:r>
          </a:p>
        </p:txBody>
      </p:sp>
      <p:sp>
        <p:nvSpPr>
          <p:cNvPr id="7" name="Content Placeholder 6"/>
          <p:cNvSpPr>
            <a:spLocks noGrp="1"/>
          </p:cNvSpPr>
          <p:nvPr>
            <p:ph sz="half" idx="4"/>
          </p:nvPr>
        </p:nvSpPr>
        <p:spPr>
          <a:xfrm>
            <a:off x="4645025" y="2438400"/>
            <a:ext cx="4117975" cy="4191000"/>
          </a:xfrm>
        </p:spPr>
        <p:txBody>
          <a:bodyPr rtlCol="0">
            <a:normAutofit fontScale="92500"/>
          </a:bodyPr>
          <a:lstStyle/>
          <a:p>
            <a:pPr eaLnBrk="1" fontAlgn="auto" hangingPunct="1">
              <a:spcAft>
                <a:spcPts val="0"/>
              </a:spcAft>
              <a:buFont typeface="Arial" pitchFamily="34" charset="0"/>
              <a:buChar char="•"/>
              <a:defRPr/>
            </a:pPr>
            <a:r>
              <a:rPr lang="en-US" dirty="0" smtClean="0">
                <a:ea typeface="+mn-ea"/>
                <a:cs typeface="+mn-cs"/>
              </a:rPr>
              <a:t>Family </a:t>
            </a:r>
          </a:p>
          <a:p>
            <a:pPr eaLnBrk="1" fontAlgn="auto" hangingPunct="1">
              <a:spcAft>
                <a:spcPts val="0"/>
              </a:spcAft>
              <a:buFont typeface="Arial" pitchFamily="34" charset="0"/>
              <a:buChar char="•"/>
              <a:defRPr/>
            </a:pPr>
            <a:r>
              <a:rPr lang="en-US" dirty="0" smtClean="0">
                <a:ea typeface="+mn-ea"/>
                <a:cs typeface="+mn-cs"/>
              </a:rPr>
              <a:t>Victims of DV</a:t>
            </a:r>
          </a:p>
          <a:p>
            <a:pPr eaLnBrk="1" fontAlgn="auto" hangingPunct="1">
              <a:spcAft>
                <a:spcPts val="0"/>
              </a:spcAft>
              <a:buFont typeface="Arial" pitchFamily="34" charset="0"/>
              <a:buChar char="•"/>
              <a:defRPr/>
            </a:pPr>
            <a:r>
              <a:rPr lang="en-US" dirty="0" smtClean="0">
                <a:ea typeface="+mn-ea"/>
                <a:cs typeface="+mn-cs"/>
              </a:rPr>
              <a:t>Landowners in an underdeveloped, oligarchical society</a:t>
            </a:r>
          </a:p>
          <a:p>
            <a:pPr eaLnBrk="1" fontAlgn="auto" hangingPunct="1">
              <a:spcAft>
                <a:spcPts val="0"/>
              </a:spcAft>
              <a:buFont typeface="Arial" pitchFamily="34" charset="0"/>
              <a:buChar char="•"/>
              <a:defRPr/>
            </a:pPr>
            <a:r>
              <a:rPr lang="en-US" dirty="0" smtClean="0">
                <a:ea typeface="+mn-ea"/>
                <a:cs typeface="+mn-cs"/>
              </a:rPr>
              <a:t>Young tribal women who are opposed to FGM</a:t>
            </a:r>
          </a:p>
          <a:p>
            <a:pPr eaLnBrk="1" fontAlgn="auto" hangingPunct="1">
              <a:spcAft>
                <a:spcPts val="0"/>
              </a:spcAft>
              <a:buFont typeface="Arial" pitchFamily="34" charset="0"/>
              <a:buChar char="•"/>
              <a:defRPr/>
            </a:pPr>
            <a:r>
              <a:rPr lang="en-US" dirty="0" smtClean="0">
                <a:ea typeface="+mn-ea"/>
                <a:cs typeface="+mn-cs"/>
              </a:rPr>
              <a:t>Homosexuals in Cuba</a:t>
            </a:r>
          </a:p>
          <a:p>
            <a:pPr eaLnBrk="1" fontAlgn="auto" hangingPunct="1">
              <a:spcAft>
                <a:spcPts val="0"/>
              </a:spcAft>
              <a:buFont typeface="Arial" pitchFamily="34" charset="0"/>
              <a:buChar char="•"/>
              <a:defRPr/>
            </a:pPr>
            <a:r>
              <a:rPr lang="en-US" dirty="0" smtClean="0">
                <a:ea typeface="+mn-ea"/>
                <a:cs typeface="+mn-cs"/>
              </a:rPr>
              <a:t>Former national police members (maybe)</a:t>
            </a:r>
          </a:p>
          <a:p>
            <a:pPr eaLnBrk="1" fontAlgn="auto" hangingPunct="1">
              <a:spcAft>
                <a:spcPts val="0"/>
              </a:spcAft>
              <a:buFont typeface="Arial" pitchFamily="34" charset="0"/>
              <a:buChar char="•"/>
              <a:defRPr/>
            </a:pPr>
            <a:r>
              <a:rPr lang="en-US" altLang="en-US" dirty="0">
                <a:ea typeface="ＭＳ Ｐゴシック" pitchFamily="34" charset="-128"/>
              </a:rPr>
              <a:t>Former gang </a:t>
            </a:r>
            <a:r>
              <a:rPr lang="en-US" altLang="en-US" dirty="0" smtClean="0">
                <a:ea typeface="ＭＳ Ｐゴシック" pitchFamily="34" charset="-128"/>
              </a:rPr>
              <a:t>members?</a:t>
            </a:r>
            <a:endParaRPr lang="en-US" altLang="en-US" dirty="0">
              <a:ea typeface="ＭＳ Ｐゴシック" pitchFamily="34" charset="-128"/>
            </a:endParaRPr>
          </a:p>
          <a:p>
            <a:pPr eaLnBrk="1" fontAlgn="auto" hangingPunct="1">
              <a:spcAft>
                <a:spcPts val="0"/>
              </a:spcAft>
              <a:buFont typeface="Arial" pitchFamily="34" charset="0"/>
              <a:buChar char="•"/>
              <a:defRPr/>
            </a:pPr>
            <a:endParaRPr lang="en-US" dirty="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3" grpId="0" build="p"/>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4838" y="3227388"/>
            <a:ext cx="6629400" cy="1219200"/>
          </a:xfrm>
        </p:spPr>
        <p:txBody>
          <a:bodyPr/>
          <a:lstStyle/>
          <a:p>
            <a:pPr eaLnBrk="1" fontAlgn="auto" hangingPunct="1">
              <a:spcAft>
                <a:spcPts val="0"/>
              </a:spcAft>
              <a:defRPr/>
            </a:pPr>
            <a:r>
              <a:rPr lang="en-US" sz="3200" b="1" dirty="0" smtClean="0">
                <a:ea typeface="+mj-ea"/>
                <a:cs typeface="+mj-cs"/>
              </a:rPr>
              <a:t>Immigration &amp; children/current issues</a:t>
            </a:r>
            <a:endParaRPr lang="en-US" sz="3200" b="1" dirty="0">
              <a:ea typeface="+mj-ea"/>
              <a:cs typeface="+mj-cs"/>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fontAlgn="auto" hangingPunct="1">
              <a:spcAft>
                <a:spcPts val="0"/>
              </a:spcAft>
              <a:defRPr/>
            </a:pPr>
            <a:r>
              <a:rPr lang="en-US">
                <a:solidFill>
                  <a:schemeClr val="accent1">
                    <a:lumMod val="75000"/>
                  </a:schemeClr>
                </a:solidFill>
                <a:latin typeface="Tw Cen MT" charset="0"/>
                <a:ea typeface="+mj-ea"/>
                <a:cs typeface="+mj-cs"/>
              </a:rPr>
              <a:t>Derivative Asylum Status	</a:t>
            </a:r>
          </a:p>
        </p:txBody>
      </p:sp>
      <p:sp>
        <p:nvSpPr>
          <p:cNvPr id="101379" name="Content Placeholder 2"/>
          <p:cNvSpPr>
            <a:spLocks noGrp="1"/>
          </p:cNvSpPr>
          <p:nvPr>
            <p:ph idx="1"/>
          </p:nvPr>
        </p:nvSpPr>
        <p:spPr/>
        <p:txBody>
          <a:bodyPr/>
          <a:lstStyle/>
          <a:p>
            <a:pPr eaLnBrk="1" hangingPunct="1"/>
            <a:r>
              <a:rPr lang="en-US" altLang="en-US" dirty="0" smtClean="0">
                <a:latin typeface="Tw Cen MT" pitchFamily="34" charset="0"/>
                <a:ea typeface="ＭＳ Ｐゴシック" pitchFamily="34" charset="-128"/>
              </a:rPr>
              <a:t>Child of </a:t>
            </a:r>
            <a:r>
              <a:rPr lang="en-US" altLang="en-US" dirty="0" err="1" smtClean="0">
                <a:latin typeface="Tw Cen MT" pitchFamily="34" charset="0"/>
                <a:ea typeface="ＭＳ Ｐゴシック" pitchFamily="34" charset="-128"/>
              </a:rPr>
              <a:t>asylee</a:t>
            </a:r>
            <a:r>
              <a:rPr lang="en-US" altLang="en-US" dirty="0" smtClean="0">
                <a:latin typeface="Tw Cen MT" pitchFamily="34" charset="0"/>
                <a:ea typeface="ＭＳ Ｐゴシック" pitchFamily="34" charset="-128"/>
              </a:rPr>
              <a:t> afforded same status as parent as a child accompanying or following to join principal applicant</a:t>
            </a:r>
          </a:p>
          <a:p>
            <a:pPr eaLnBrk="1" hangingPunct="1"/>
            <a:r>
              <a:rPr lang="en-US" altLang="en-US" dirty="0" smtClean="0">
                <a:latin typeface="Tw Cen MT" pitchFamily="34" charset="0"/>
                <a:ea typeface="ＭＳ Ｐゴシック" pitchFamily="34" charset="-128"/>
              </a:rPr>
              <a:t>Parents are not eligible for derivative status</a:t>
            </a:r>
          </a:p>
          <a:p>
            <a:pPr eaLnBrk="1" hangingPunct="1"/>
            <a:r>
              <a:rPr lang="en-US" altLang="en-US" dirty="0" smtClean="0">
                <a:latin typeface="Tw Cen MT" pitchFamily="34" charset="0"/>
                <a:ea typeface="ＭＳ Ｐゴシック" pitchFamily="34" charset="-128"/>
              </a:rPr>
              <a:t>Child Status Protection Act of 2002</a:t>
            </a:r>
          </a:p>
          <a:p>
            <a:pPr lvl="1" eaLnBrk="1" hangingPunct="1"/>
            <a:r>
              <a:rPr lang="en-US" altLang="en-US" sz="2000" dirty="0" smtClean="0">
                <a:latin typeface="Tw Cen MT" pitchFamily="34" charset="0"/>
                <a:ea typeface="ＭＳ Ｐゴシック" pitchFamily="34" charset="-128"/>
              </a:rPr>
              <a:t>Unmarried child of principal applicant may receive derivative grant as long as child was under 21 at the time of filing</a:t>
            </a:r>
          </a:p>
          <a:p>
            <a:pPr lvl="1" eaLnBrk="1" hangingPunct="1"/>
            <a:r>
              <a:rPr lang="en-US" altLang="en-US" dirty="0" smtClean="0">
                <a:latin typeface="Tw Cen MT" pitchFamily="34" charset="0"/>
                <a:ea typeface="ＭＳ Ｐゴシック" pitchFamily="34" charset="-128"/>
              </a:rPr>
              <a:t>Applies to those derivatives not yet 21 on or after August 6, 2002</a:t>
            </a:r>
          </a:p>
          <a:p>
            <a:pPr lvl="1" eaLnBrk="1" hangingPunct="1"/>
            <a:endParaRPr lang="en-US" altLang="en-US" sz="2400" dirty="0" smtClean="0">
              <a:latin typeface="Tw Cen MT" pitchFamily="34" charset="0"/>
              <a:ea typeface="ＭＳ Ｐゴシック" pitchFamily="34" charset="-128"/>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Title 3"/>
          <p:cNvSpPr>
            <a:spLocks noGrp="1"/>
          </p:cNvSpPr>
          <p:nvPr>
            <p:ph type="ctrTitle"/>
          </p:nvPr>
        </p:nvSpPr>
        <p:spPr bwMode="auto">
          <a:xfrm>
            <a:off x="604838" y="3227388"/>
            <a:ext cx="6629400" cy="1219200"/>
          </a:xfrm>
        </p:spPr>
        <p:txBody>
          <a:bodyPr wrap="square" numCol="1" compatLnSpc="1">
            <a:prstTxWarp prst="textNoShape">
              <a:avLst/>
            </a:prstTxWarp>
          </a:bodyPr>
          <a:lstStyle/>
          <a:p>
            <a:pPr eaLnBrk="1" hangingPunct="1"/>
            <a:r>
              <a:rPr lang="en-US" altLang="en-US" b="1" cap="none" smtClean="0">
                <a:solidFill>
                  <a:srgbClr val="47534C"/>
                </a:solidFill>
                <a:ea typeface="ＭＳ Ｐゴシック" pitchFamily="34" charset="-128"/>
              </a:rPr>
              <a:t>U nonimmigrant status, “U visa”</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lstStyle/>
          <a:p>
            <a:pPr eaLnBrk="1" hangingPunct="1">
              <a:defRPr/>
            </a:pPr>
            <a:r>
              <a:rPr lang="en-US" altLang="en-US" smtClean="0"/>
              <a:t>U VISA</a:t>
            </a:r>
          </a:p>
        </p:txBody>
      </p:sp>
      <p:sp>
        <p:nvSpPr>
          <p:cNvPr id="103427" name="Content Placeholder 2"/>
          <p:cNvSpPr>
            <a:spLocks noGrp="1"/>
          </p:cNvSpPr>
          <p:nvPr>
            <p:ph idx="1"/>
          </p:nvPr>
        </p:nvSpPr>
        <p:spPr>
          <a:xfrm>
            <a:off x="612775" y="1600200"/>
            <a:ext cx="8153400" cy="4953000"/>
          </a:xfrm>
        </p:spPr>
        <p:txBody>
          <a:bodyPr/>
          <a:lstStyle/>
          <a:p>
            <a:pPr eaLnBrk="1" hangingPunct="1"/>
            <a:r>
              <a:rPr lang="en-US" altLang="en-US" smtClean="0">
                <a:ea typeface="ＭＳ Ｐゴシック" pitchFamily="34" charset="-128"/>
              </a:rPr>
              <a:t>U Nonimmigrant Status is a temporary visa for immigrant victims of certain qualifying crimes or criminal activities who have been, are being, or are likely to be helpful in the investigation or prosecution of the crime or criminal activity. </a:t>
            </a:r>
          </a:p>
          <a:p>
            <a:pPr eaLnBrk="1" hangingPunct="1"/>
            <a:r>
              <a:rPr lang="en-US" altLang="en-US" smtClean="0">
                <a:ea typeface="ＭＳ Ｐゴシック" pitchFamily="34" charset="-128"/>
              </a:rPr>
              <a:t>Cooperation with law enforcement must be verified, or “certified.” Must include a “law enforcement certification” with the application to USCIS. </a:t>
            </a:r>
          </a:p>
          <a:p>
            <a:pPr eaLnBrk="1" hangingPunct="1"/>
            <a:r>
              <a:rPr lang="en-US" altLang="en-US" smtClean="0">
                <a:ea typeface="ＭＳ Ｐゴシック" pitchFamily="34" charset="-128"/>
              </a:rPr>
              <a:t>The victim must have suffered substantial physical or mental abuse as a result of the criminal activity. </a:t>
            </a:r>
          </a:p>
          <a:p>
            <a:pPr eaLnBrk="1" hangingPunct="1"/>
            <a:r>
              <a:rPr lang="en-US" altLang="en-US" smtClean="0">
                <a:ea typeface="ＭＳ Ｐゴシック" pitchFamily="34" charset="-128"/>
              </a:rPr>
              <a:t>Crime must have occurred within the U.S.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a:xfrm>
            <a:off x="425450" y="407988"/>
            <a:ext cx="8261350" cy="1039812"/>
          </a:xfrm>
        </p:spPr>
        <p:txBody>
          <a:bodyPr/>
          <a:lstStyle/>
          <a:p>
            <a:pPr eaLnBrk="1" hangingPunct="1">
              <a:defRPr/>
            </a:pPr>
            <a:r>
              <a:rPr lang="en-US" altLang="en-US" smtClean="0"/>
              <a:t>Qualifying Criminal Activities </a:t>
            </a:r>
          </a:p>
        </p:txBody>
      </p:sp>
      <p:sp>
        <p:nvSpPr>
          <p:cNvPr id="104451" name="Content Placeholder 3"/>
          <p:cNvSpPr>
            <a:spLocks noGrp="1"/>
          </p:cNvSpPr>
          <p:nvPr>
            <p:ph sz="half" idx="1"/>
          </p:nvPr>
        </p:nvSpPr>
        <p:spPr>
          <a:xfrm>
            <a:off x="425450" y="1719263"/>
            <a:ext cx="4038600" cy="4406900"/>
          </a:xfrm>
        </p:spPr>
        <p:txBody>
          <a:bodyPr/>
          <a:lstStyle/>
          <a:p>
            <a:pPr eaLnBrk="1" hangingPunct="1"/>
            <a:r>
              <a:rPr lang="en-US" altLang="en-US" sz="1600" smtClean="0">
                <a:ea typeface="ＭＳ Ｐゴシック" pitchFamily="34" charset="-128"/>
              </a:rPr>
              <a:t>Abduction</a:t>
            </a:r>
          </a:p>
          <a:p>
            <a:pPr eaLnBrk="1" hangingPunct="1"/>
            <a:r>
              <a:rPr lang="en-US" altLang="en-US" sz="1600" smtClean="0">
                <a:ea typeface="ＭＳ Ｐゴシック" pitchFamily="34" charset="-128"/>
              </a:rPr>
              <a:t>Abusive Sexual Contact </a:t>
            </a:r>
          </a:p>
          <a:p>
            <a:pPr eaLnBrk="1" hangingPunct="1"/>
            <a:r>
              <a:rPr lang="en-US" altLang="en-US" sz="1600" smtClean="0">
                <a:ea typeface="ＭＳ Ｐゴシック" pitchFamily="34" charset="-128"/>
              </a:rPr>
              <a:t>Blackmail</a:t>
            </a:r>
          </a:p>
          <a:p>
            <a:pPr eaLnBrk="1" hangingPunct="1"/>
            <a:r>
              <a:rPr lang="en-US" altLang="en-US" sz="1600" smtClean="0">
                <a:ea typeface="ＭＳ Ｐゴシック" pitchFamily="34" charset="-128"/>
              </a:rPr>
              <a:t>Domestic Violence</a:t>
            </a:r>
          </a:p>
          <a:p>
            <a:pPr eaLnBrk="1" hangingPunct="1"/>
            <a:r>
              <a:rPr lang="en-US" altLang="en-US" sz="1600" smtClean="0">
                <a:ea typeface="ＭＳ Ｐゴシック" pitchFamily="34" charset="-128"/>
              </a:rPr>
              <a:t>Extortion</a:t>
            </a:r>
          </a:p>
          <a:p>
            <a:pPr eaLnBrk="1" hangingPunct="1"/>
            <a:r>
              <a:rPr lang="en-US" altLang="en-US" sz="1600" smtClean="0">
                <a:ea typeface="ＭＳ Ｐゴシック" pitchFamily="34" charset="-128"/>
              </a:rPr>
              <a:t>False Imprisonment</a:t>
            </a:r>
          </a:p>
          <a:p>
            <a:pPr eaLnBrk="1" hangingPunct="1"/>
            <a:r>
              <a:rPr lang="en-US" altLang="en-US" sz="1600" smtClean="0">
                <a:ea typeface="ＭＳ Ｐゴシック" pitchFamily="34" charset="-128"/>
              </a:rPr>
              <a:t>Felonious Assault</a:t>
            </a:r>
          </a:p>
          <a:p>
            <a:pPr eaLnBrk="1" hangingPunct="1"/>
            <a:r>
              <a:rPr lang="en-US" altLang="en-US" sz="1600" smtClean="0">
                <a:ea typeface="ＭＳ Ｐゴシック" pitchFamily="34" charset="-128"/>
              </a:rPr>
              <a:t>FGM</a:t>
            </a:r>
          </a:p>
          <a:p>
            <a:pPr eaLnBrk="1" hangingPunct="1"/>
            <a:r>
              <a:rPr lang="en-US" altLang="en-US" sz="1600" smtClean="0">
                <a:ea typeface="ＭＳ Ｐゴシック" pitchFamily="34" charset="-128"/>
              </a:rPr>
              <a:t>Hostage Taking</a:t>
            </a:r>
          </a:p>
          <a:p>
            <a:pPr eaLnBrk="1" hangingPunct="1"/>
            <a:r>
              <a:rPr lang="en-US" altLang="en-US" sz="1600" smtClean="0">
                <a:ea typeface="ＭＳ Ｐゴシック" pitchFamily="34" charset="-128"/>
              </a:rPr>
              <a:t>Incest</a:t>
            </a:r>
          </a:p>
          <a:p>
            <a:pPr eaLnBrk="1" hangingPunct="1"/>
            <a:r>
              <a:rPr lang="en-US" altLang="en-US" sz="1600" smtClean="0">
                <a:ea typeface="ＭＳ Ｐゴシック" pitchFamily="34" charset="-128"/>
              </a:rPr>
              <a:t>Involuntary Servitude</a:t>
            </a:r>
          </a:p>
          <a:p>
            <a:pPr eaLnBrk="1" hangingPunct="1"/>
            <a:r>
              <a:rPr lang="en-US" altLang="en-US" sz="1600" smtClean="0">
                <a:ea typeface="ＭＳ Ｐゴシック" pitchFamily="34" charset="-128"/>
              </a:rPr>
              <a:t>Kidnapping</a:t>
            </a:r>
          </a:p>
          <a:p>
            <a:pPr eaLnBrk="1" hangingPunct="1"/>
            <a:r>
              <a:rPr lang="en-US" altLang="en-US" sz="1600" smtClean="0">
                <a:ea typeface="ＭＳ Ｐゴシック" pitchFamily="34" charset="-128"/>
              </a:rPr>
              <a:t>Manslaughter	</a:t>
            </a:r>
          </a:p>
          <a:p>
            <a:pPr eaLnBrk="1" hangingPunct="1"/>
            <a:endParaRPr lang="en-US" altLang="en-US" smtClean="0">
              <a:ea typeface="ＭＳ Ｐゴシック" pitchFamily="34" charset="-128"/>
            </a:endParaRPr>
          </a:p>
        </p:txBody>
      </p:sp>
      <p:sp>
        <p:nvSpPr>
          <p:cNvPr id="104452" name="Content Placeholder 4"/>
          <p:cNvSpPr>
            <a:spLocks noGrp="1"/>
          </p:cNvSpPr>
          <p:nvPr>
            <p:ph sz="half" idx="2"/>
          </p:nvPr>
        </p:nvSpPr>
        <p:spPr>
          <a:xfrm>
            <a:off x="4648200" y="1719263"/>
            <a:ext cx="4038600" cy="4406900"/>
          </a:xfrm>
        </p:spPr>
        <p:txBody>
          <a:bodyPr/>
          <a:lstStyle/>
          <a:p>
            <a:pPr eaLnBrk="1" hangingPunct="1"/>
            <a:r>
              <a:rPr lang="en-US" altLang="en-US" sz="1600" smtClean="0">
                <a:ea typeface="ＭＳ Ｐゴシック" pitchFamily="34" charset="-128"/>
              </a:rPr>
              <a:t>Murder</a:t>
            </a:r>
          </a:p>
          <a:p>
            <a:pPr eaLnBrk="1" hangingPunct="1"/>
            <a:r>
              <a:rPr lang="en-US" altLang="en-US" sz="1600" smtClean="0">
                <a:ea typeface="ＭＳ Ｐゴシック" pitchFamily="34" charset="-128"/>
              </a:rPr>
              <a:t>Obstruction of Justice</a:t>
            </a:r>
          </a:p>
          <a:p>
            <a:pPr eaLnBrk="1" hangingPunct="1"/>
            <a:r>
              <a:rPr lang="en-US" altLang="en-US" sz="1600" smtClean="0">
                <a:ea typeface="ＭＳ Ｐゴシック" pitchFamily="34" charset="-128"/>
              </a:rPr>
              <a:t>Peonage</a:t>
            </a:r>
          </a:p>
          <a:p>
            <a:pPr eaLnBrk="1" hangingPunct="1"/>
            <a:r>
              <a:rPr lang="en-US" altLang="en-US" sz="1600" smtClean="0">
                <a:ea typeface="ＭＳ Ｐゴシック" pitchFamily="34" charset="-128"/>
              </a:rPr>
              <a:t>Perjury</a:t>
            </a:r>
          </a:p>
          <a:p>
            <a:pPr eaLnBrk="1" hangingPunct="1"/>
            <a:r>
              <a:rPr lang="en-US" altLang="en-US" sz="1600" smtClean="0">
                <a:ea typeface="ＭＳ Ｐゴシック" pitchFamily="34" charset="-128"/>
              </a:rPr>
              <a:t>Prostitution</a:t>
            </a:r>
          </a:p>
          <a:p>
            <a:pPr eaLnBrk="1" hangingPunct="1"/>
            <a:r>
              <a:rPr lang="en-US" altLang="en-US" sz="1600" smtClean="0">
                <a:ea typeface="ＭＳ Ｐゴシック" pitchFamily="34" charset="-128"/>
              </a:rPr>
              <a:t>Rape</a:t>
            </a:r>
          </a:p>
          <a:p>
            <a:pPr eaLnBrk="1" hangingPunct="1"/>
            <a:r>
              <a:rPr lang="en-US" altLang="en-US" sz="1600" smtClean="0">
                <a:ea typeface="ＭＳ Ｐゴシック" pitchFamily="34" charset="-128"/>
              </a:rPr>
              <a:t>Sexual Assault</a:t>
            </a:r>
          </a:p>
          <a:p>
            <a:pPr eaLnBrk="1" hangingPunct="1"/>
            <a:r>
              <a:rPr lang="en-US" altLang="en-US" sz="1600" smtClean="0">
                <a:ea typeface="ＭＳ Ｐゴシック" pitchFamily="34" charset="-128"/>
              </a:rPr>
              <a:t>Sexual Exploitation</a:t>
            </a:r>
          </a:p>
          <a:p>
            <a:pPr eaLnBrk="1" hangingPunct="1"/>
            <a:r>
              <a:rPr lang="en-US" altLang="en-US" sz="1600" smtClean="0">
                <a:ea typeface="ＭＳ Ｐゴシック" pitchFamily="34" charset="-128"/>
              </a:rPr>
              <a:t>Slave Trade</a:t>
            </a:r>
          </a:p>
          <a:p>
            <a:pPr eaLnBrk="1" hangingPunct="1"/>
            <a:r>
              <a:rPr lang="en-US" altLang="en-US" sz="1600" smtClean="0">
                <a:ea typeface="ＭＳ Ｐゴシック" pitchFamily="34" charset="-128"/>
              </a:rPr>
              <a:t>Torture</a:t>
            </a:r>
          </a:p>
          <a:p>
            <a:pPr eaLnBrk="1" hangingPunct="1"/>
            <a:r>
              <a:rPr lang="en-US" altLang="en-US" sz="1600" smtClean="0">
                <a:ea typeface="ＭＳ Ｐゴシック" pitchFamily="34" charset="-128"/>
              </a:rPr>
              <a:t>Trafficking</a:t>
            </a:r>
          </a:p>
          <a:p>
            <a:pPr eaLnBrk="1" hangingPunct="1"/>
            <a:r>
              <a:rPr lang="en-US" altLang="en-US" sz="1600" smtClean="0">
                <a:ea typeface="ＭＳ Ｐゴシック" pitchFamily="34" charset="-128"/>
              </a:rPr>
              <a:t>Unlawful criminal restraint</a:t>
            </a:r>
          </a:p>
          <a:p>
            <a:pPr eaLnBrk="1" hangingPunct="1"/>
            <a:r>
              <a:rPr lang="en-US" altLang="en-US" sz="1600" smtClean="0">
                <a:ea typeface="ＭＳ Ｐゴシック" pitchFamily="34" charset="-128"/>
              </a:rPr>
              <a:t>Witness Tampering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p:txBody>
          <a:bodyPr/>
          <a:lstStyle/>
          <a:p>
            <a:pPr eaLnBrk="1" hangingPunct="1">
              <a:defRPr/>
            </a:pPr>
            <a:r>
              <a:rPr lang="en-US" altLang="en-US" smtClean="0"/>
              <a:t>Purpose of the U Visa</a:t>
            </a:r>
          </a:p>
        </p:txBody>
      </p:sp>
      <p:sp>
        <p:nvSpPr>
          <p:cNvPr id="105475" name="Content Placeholder 2"/>
          <p:cNvSpPr>
            <a:spLocks noGrp="1"/>
          </p:cNvSpPr>
          <p:nvPr>
            <p:ph idx="1"/>
          </p:nvPr>
        </p:nvSpPr>
        <p:spPr/>
        <p:txBody>
          <a:bodyPr/>
          <a:lstStyle/>
          <a:p>
            <a:pPr eaLnBrk="1" hangingPunct="1"/>
            <a:r>
              <a:rPr lang="en-US" altLang="en-US" dirty="0" smtClean="0">
                <a:ea typeface="ＭＳ Ｐゴシック" pitchFamily="34" charset="-128"/>
              </a:rPr>
              <a:t>To strengthen the ability of law enforcement to investigate and prosecute crimes</a:t>
            </a:r>
          </a:p>
          <a:p>
            <a:pPr eaLnBrk="1" hangingPunct="1"/>
            <a:endParaRPr lang="en-US" altLang="en-US" dirty="0" smtClean="0">
              <a:ea typeface="ＭＳ Ｐゴシック" pitchFamily="34" charset="-128"/>
            </a:endParaRPr>
          </a:p>
          <a:p>
            <a:pPr eaLnBrk="1" hangingPunct="1"/>
            <a:r>
              <a:rPr lang="en-US" altLang="en-US" dirty="0" smtClean="0">
                <a:ea typeface="ＭＳ Ｐゴシック" pitchFamily="34" charset="-128"/>
              </a:rPr>
              <a:t>To provide humanitarian relief to crime victims and their family members</a:t>
            </a:r>
          </a:p>
          <a:p>
            <a:pPr eaLnBrk="1" hangingPunct="1"/>
            <a:endParaRPr lang="en-US" altLang="en-US" dirty="0" smtClean="0">
              <a:ea typeface="ＭＳ Ｐゴシック" pitchFamily="34" charset="-128"/>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pPr eaLnBrk="1" hangingPunct="1">
              <a:defRPr/>
            </a:pPr>
            <a:r>
              <a:rPr lang="en-US" altLang="en-US" smtClean="0"/>
              <a:t>Benefits of the U Visa</a:t>
            </a:r>
          </a:p>
        </p:txBody>
      </p:sp>
      <p:sp>
        <p:nvSpPr>
          <p:cNvPr id="106499" name="Content Placeholder 2"/>
          <p:cNvSpPr>
            <a:spLocks noGrp="1"/>
          </p:cNvSpPr>
          <p:nvPr>
            <p:ph idx="1"/>
          </p:nvPr>
        </p:nvSpPr>
        <p:spPr>
          <a:xfrm>
            <a:off x="612775" y="1600200"/>
            <a:ext cx="8153400" cy="4724400"/>
          </a:xfrm>
        </p:spPr>
        <p:txBody>
          <a:bodyPr/>
          <a:lstStyle/>
          <a:p>
            <a:pPr eaLnBrk="1" hangingPunct="1"/>
            <a:r>
              <a:rPr lang="en-US" altLang="en-US" dirty="0" smtClean="0">
                <a:ea typeface="ＭＳ Ｐゴシック" pitchFamily="34" charset="-128"/>
              </a:rPr>
              <a:t>Depending on child’s age, parents may be indirect victims</a:t>
            </a:r>
          </a:p>
          <a:p>
            <a:pPr eaLnBrk="1" hangingPunct="1"/>
            <a:r>
              <a:rPr lang="en-US" altLang="en-US" dirty="0" smtClean="0">
                <a:ea typeface="ＭＳ Ｐゴシック" pitchFamily="34" charset="-128"/>
              </a:rPr>
              <a:t>Generous waiver available as a part of the application process</a:t>
            </a:r>
          </a:p>
          <a:p>
            <a:pPr eaLnBrk="1" hangingPunct="1"/>
            <a:r>
              <a:rPr lang="en-US" altLang="en-US" dirty="0" smtClean="0">
                <a:ea typeface="ＭＳ Ｐゴシック" pitchFamily="34" charset="-128"/>
              </a:rPr>
              <a:t>If granted, allows non-citizen victims of criminal activity to live and work in the U.S. legally</a:t>
            </a:r>
          </a:p>
          <a:p>
            <a:pPr eaLnBrk="1" hangingPunct="1"/>
            <a:r>
              <a:rPr lang="en-US" altLang="en-US" dirty="0" smtClean="0">
                <a:ea typeface="ＭＳ Ｐゴシック" pitchFamily="34" charset="-128"/>
              </a:rPr>
              <a:t>The victim can include certain family members as derivatives</a:t>
            </a:r>
          </a:p>
          <a:p>
            <a:pPr eaLnBrk="1" hangingPunct="1"/>
            <a:r>
              <a:rPr lang="en-US" altLang="en-US" dirty="0" smtClean="0">
                <a:ea typeface="ＭＳ Ｐゴシック" pitchFamily="34" charset="-128"/>
              </a:rPr>
              <a:t>After three years, a U Visa holder many be able to adjust status to lawful permanent resident</a:t>
            </a:r>
          </a:p>
          <a:p>
            <a:pPr eaLnBrk="1" hangingPunct="1"/>
            <a:r>
              <a:rPr lang="en-US" altLang="en-US" dirty="0" smtClean="0">
                <a:ea typeface="ＭＳ Ｐゴシック" pitchFamily="34" charset="-128"/>
              </a:rPr>
              <a:t>But there is a </a:t>
            </a:r>
            <a:r>
              <a:rPr lang="en-US" altLang="en-US" dirty="0" err="1" smtClean="0">
                <a:ea typeface="ＭＳ Ｐゴシック" pitchFamily="34" charset="-128"/>
              </a:rPr>
              <a:t>signficant</a:t>
            </a:r>
            <a:r>
              <a:rPr lang="en-US" altLang="en-US" dirty="0" smtClean="0">
                <a:ea typeface="ＭＳ Ｐゴシック" pitchFamily="34" charset="-128"/>
              </a:rPr>
              <a:t> backlog</a:t>
            </a:r>
            <a:r>
              <a:rPr lang="is-IS" altLang="en-US" dirty="0" smtClean="0">
                <a:ea typeface="ＭＳ Ｐゴシック" pitchFamily="34" charset="-128"/>
              </a:rPr>
              <a:t>….</a:t>
            </a:r>
            <a:endParaRPr lang="en-US" altLang="en-US" dirty="0" smtClean="0">
              <a:ea typeface="ＭＳ Ｐゴシック" pitchFamily="34" charset="-128"/>
            </a:endParaRPr>
          </a:p>
          <a:p>
            <a:pPr eaLnBrk="1" hangingPunct="1"/>
            <a:endParaRPr lang="en-US" altLang="en-US" dirty="0" smtClean="0">
              <a:ea typeface="ＭＳ Ｐゴシック" pitchFamily="34" charset="-128"/>
            </a:endParaRPr>
          </a:p>
          <a:p>
            <a:pPr eaLnBrk="1" hangingPunct="1"/>
            <a:endParaRPr lang="en-US" altLang="en-US" dirty="0" smtClean="0">
              <a:ea typeface="ＭＳ Ｐゴシック" pitchFamily="34" charset="-128"/>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Title 3"/>
          <p:cNvSpPr>
            <a:spLocks noGrp="1"/>
          </p:cNvSpPr>
          <p:nvPr>
            <p:ph type="ctrTitle"/>
          </p:nvPr>
        </p:nvSpPr>
        <p:spPr bwMode="auto">
          <a:xfrm>
            <a:off x="604838" y="3227388"/>
            <a:ext cx="6629400" cy="1219200"/>
          </a:xfrm>
        </p:spPr>
        <p:txBody>
          <a:bodyPr wrap="square" numCol="1" compatLnSpc="1">
            <a:prstTxWarp prst="textNoShape">
              <a:avLst/>
            </a:prstTxWarp>
          </a:bodyPr>
          <a:lstStyle/>
          <a:p>
            <a:pPr eaLnBrk="1" hangingPunct="1"/>
            <a:r>
              <a:rPr lang="en-US" altLang="en-US" cap="none" smtClean="0">
                <a:solidFill>
                  <a:srgbClr val="47534C"/>
                </a:solidFill>
                <a:ea typeface="ＭＳ Ｐゴシック" pitchFamily="34" charset="-128"/>
              </a:rPr>
              <a:t>T nonimmigrant status, “t visa”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pPr eaLnBrk="1" hangingPunct="1">
              <a:defRPr/>
            </a:pPr>
            <a:r>
              <a:rPr lang="en-US" altLang="en-US" smtClean="0"/>
              <a:t>T VISA ELIGIBILITY</a:t>
            </a:r>
          </a:p>
        </p:txBody>
      </p:sp>
      <p:sp>
        <p:nvSpPr>
          <p:cNvPr id="79875" name="Content Placeholder 2"/>
          <p:cNvSpPr>
            <a:spLocks noGrp="1"/>
          </p:cNvSpPr>
          <p:nvPr>
            <p:ph idx="1"/>
          </p:nvPr>
        </p:nvSpPr>
        <p:spPr>
          <a:xfrm>
            <a:off x="612775" y="1600200"/>
            <a:ext cx="8153400" cy="4953000"/>
          </a:xfrm>
        </p:spPr>
        <p:txBody>
          <a:bodyPr>
            <a:normAutofit lnSpcReduction="10000"/>
          </a:bodyPr>
          <a:lstStyle/>
          <a:p>
            <a:pPr eaLnBrk="1" hangingPunct="1">
              <a:defRPr/>
            </a:pPr>
            <a:r>
              <a:rPr lang="en-US" altLang="en-US" sz="2800" smtClean="0"/>
              <a:t>Is or has been a victim of a severe form of trafficking in persons;</a:t>
            </a:r>
          </a:p>
          <a:p>
            <a:pPr eaLnBrk="1" hangingPunct="1">
              <a:defRPr/>
            </a:pPr>
            <a:r>
              <a:rPr lang="en-US" altLang="en-US" sz="2800" smtClean="0"/>
              <a:t>Is physically present in the U.S. on account of such trafficking; </a:t>
            </a:r>
          </a:p>
          <a:p>
            <a:pPr eaLnBrk="1" hangingPunct="1">
              <a:defRPr/>
            </a:pPr>
            <a:r>
              <a:rPr lang="en-US" altLang="en-US" sz="2800" smtClean="0"/>
              <a:t>Has complied with any reasonable request for assistance in the Federal, State, or local investigation or prosecution of acts of trafficking-related crimes; </a:t>
            </a:r>
          </a:p>
          <a:p>
            <a:pPr eaLnBrk="1" hangingPunct="1">
              <a:defRPr/>
            </a:pPr>
            <a:r>
              <a:rPr lang="en-US" altLang="en-US" sz="2800" smtClean="0"/>
              <a:t>And would suffer extreme hardship involving unusual and severe harm in the event of removal.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p:txBody>
          <a:bodyPr/>
          <a:lstStyle/>
          <a:p>
            <a:pPr eaLnBrk="1" fontAlgn="auto" hangingPunct="1">
              <a:spcAft>
                <a:spcPts val="0"/>
              </a:spcAft>
              <a:defRPr/>
            </a:pPr>
            <a:r>
              <a:rPr lang="en-US" altLang="en-US" smtClean="0">
                <a:solidFill>
                  <a:schemeClr val="accent1">
                    <a:lumMod val="75000"/>
                  </a:schemeClr>
                </a:solidFill>
                <a:ea typeface="+mj-ea"/>
                <a:cs typeface="+mj-cs"/>
              </a:rPr>
              <a:t>Trafficking Definitions</a:t>
            </a:r>
          </a:p>
        </p:txBody>
      </p:sp>
      <p:sp>
        <p:nvSpPr>
          <p:cNvPr id="109571" name="Content Placeholder 2"/>
          <p:cNvSpPr>
            <a:spLocks noGrp="1"/>
          </p:cNvSpPr>
          <p:nvPr>
            <p:ph idx="1"/>
          </p:nvPr>
        </p:nvSpPr>
        <p:spPr/>
        <p:txBody>
          <a:bodyPr/>
          <a:lstStyle/>
          <a:p>
            <a:pPr eaLnBrk="1" hangingPunct="1">
              <a:lnSpc>
                <a:spcPct val="90000"/>
              </a:lnSpc>
            </a:pPr>
            <a:r>
              <a:rPr lang="en-US" altLang="en-US" sz="2800" b="1" smtClean="0">
                <a:ea typeface="ＭＳ Ｐゴシック" pitchFamily="34" charset="-128"/>
              </a:rPr>
              <a:t>Sex trafficking</a:t>
            </a:r>
            <a:r>
              <a:rPr lang="en-US" altLang="en-US" smtClean="0">
                <a:ea typeface="ＭＳ Ｐゴシック" pitchFamily="34" charset="-128"/>
              </a:rPr>
              <a:t>: the recruitment, harboring, transportation, provision, or obtaining of a person for the purpose of a commercial sex act, in which a commercial sex act is induced by force, fraud, or coercion, or in which the person induced to perform such act has not attained 18 years of age. </a:t>
            </a:r>
          </a:p>
          <a:p>
            <a:pPr eaLnBrk="1" hangingPunct="1">
              <a:lnSpc>
                <a:spcPct val="90000"/>
              </a:lnSpc>
            </a:pPr>
            <a:r>
              <a:rPr lang="en-US" altLang="en-US" sz="2800" b="1" smtClean="0">
                <a:ea typeface="ＭＳ Ｐゴシック" pitchFamily="34" charset="-128"/>
              </a:rPr>
              <a:t>Labor trafficking</a:t>
            </a:r>
            <a:r>
              <a:rPr lang="en-US" altLang="en-US" sz="2800" smtClean="0">
                <a:ea typeface="ＭＳ Ｐゴシック" pitchFamily="34" charset="-128"/>
              </a:rPr>
              <a:t>: </a:t>
            </a:r>
            <a:r>
              <a:rPr lang="en-US" altLang="en-US" smtClean="0">
                <a:ea typeface="ＭＳ Ｐゴシック" pitchFamily="34" charset="-128"/>
              </a:rPr>
              <a:t>the recruitment, harboring, transportation, provision, or obtaining of a person for labor or services, through the use of force, fraud, or coercion for the purpose of subjection to involuntary servitude, peonage, debt bondage, or slavery. </a:t>
            </a:r>
            <a:endParaRPr lang="en-US" altLang="en-US" sz="2800" b="1" smtClean="0">
              <a:ea typeface="ＭＳ Ｐゴシック" pitchFamily="34" charset="-128"/>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3"/>
          <p:cNvSpPr>
            <a:spLocks noGrp="1"/>
          </p:cNvSpPr>
          <p:nvPr>
            <p:ph type="title"/>
          </p:nvPr>
        </p:nvSpPr>
        <p:spPr>
          <a:xfrm>
            <a:off x="425450" y="407988"/>
            <a:ext cx="8261350" cy="1039812"/>
          </a:xfrm>
        </p:spPr>
        <p:txBody>
          <a:bodyPr/>
          <a:lstStyle/>
          <a:p>
            <a:pPr eaLnBrk="1" fontAlgn="auto" hangingPunct="1">
              <a:spcAft>
                <a:spcPts val="0"/>
              </a:spcAft>
              <a:defRPr/>
            </a:pPr>
            <a:r>
              <a:rPr lang="en-US" altLang="en-US" smtClean="0">
                <a:solidFill>
                  <a:schemeClr val="accent1">
                    <a:lumMod val="75000"/>
                  </a:schemeClr>
                </a:solidFill>
                <a:ea typeface="+mj-ea"/>
                <a:cs typeface="+mj-cs"/>
              </a:rPr>
              <a:t>Trafficking Venues</a:t>
            </a:r>
          </a:p>
        </p:txBody>
      </p:sp>
      <p:sp>
        <p:nvSpPr>
          <p:cNvPr id="110595" name="Content Placeholder 4"/>
          <p:cNvSpPr>
            <a:spLocks noGrp="1"/>
          </p:cNvSpPr>
          <p:nvPr>
            <p:ph sz="half" idx="1"/>
          </p:nvPr>
        </p:nvSpPr>
        <p:spPr>
          <a:xfrm>
            <a:off x="425450" y="1719263"/>
            <a:ext cx="4038600" cy="4406900"/>
          </a:xfrm>
        </p:spPr>
        <p:txBody>
          <a:bodyPr/>
          <a:lstStyle/>
          <a:p>
            <a:pPr eaLnBrk="1" hangingPunct="1"/>
            <a:r>
              <a:rPr lang="en-US" altLang="en-US" sz="2400" smtClean="0">
                <a:ea typeface="ＭＳ Ｐゴシック" pitchFamily="34" charset="-128"/>
              </a:rPr>
              <a:t>Labor:</a:t>
            </a:r>
          </a:p>
          <a:p>
            <a:pPr lvl="1" eaLnBrk="1" hangingPunct="1"/>
            <a:r>
              <a:rPr lang="en-US" altLang="en-US" smtClean="0">
                <a:ea typeface="ＭＳ Ｐゴシック" pitchFamily="34" charset="-128"/>
              </a:rPr>
              <a:t>Nannies &amp; Maids</a:t>
            </a:r>
          </a:p>
          <a:p>
            <a:pPr lvl="1" eaLnBrk="1" hangingPunct="1"/>
            <a:r>
              <a:rPr lang="en-US" altLang="en-US" smtClean="0">
                <a:ea typeface="ＭＳ Ｐゴシック" pitchFamily="34" charset="-128"/>
              </a:rPr>
              <a:t>Sweatshop Factories</a:t>
            </a:r>
          </a:p>
          <a:p>
            <a:pPr lvl="1" eaLnBrk="1" hangingPunct="1"/>
            <a:r>
              <a:rPr lang="en-US" altLang="en-US" smtClean="0">
                <a:ea typeface="ＭＳ Ｐゴシック" pitchFamily="34" charset="-128"/>
              </a:rPr>
              <a:t>Janitorial Jobs</a:t>
            </a:r>
          </a:p>
          <a:p>
            <a:pPr lvl="1" eaLnBrk="1" hangingPunct="1"/>
            <a:r>
              <a:rPr lang="en-US" altLang="en-US" smtClean="0">
                <a:ea typeface="ＭＳ Ｐゴシック" pitchFamily="34" charset="-128"/>
              </a:rPr>
              <a:t>Construction Sites</a:t>
            </a:r>
          </a:p>
          <a:p>
            <a:pPr lvl="1" eaLnBrk="1" hangingPunct="1"/>
            <a:r>
              <a:rPr lang="en-US" altLang="en-US" smtClean="0">
                <a:ea typeface="ＭＳ Ｐゴシック" pitchFamily="34" charset="-128"/>
              </a:rPr>
              <a:t>Farm &amp; Landscaping</a:t>
            </a:r>
          </a:p>
          <a:p>
            <a:pPr lvl="1" eaLnBrk="1" hangingPunct="1"/>
            <a:r>
              <a:rPr lang="en-US" altLang="en-US" smtClean="0">
                <a:ea typeface="ＭＳ Ｐゴシック" pitchFamily="34" charset="-128"/>
              </a:rPr>
              <a:t>Hotels &amp; Restaurants</a:t>
            </a:r>
          </a:p>
          <a:p>
            <a:pPr lvl="1" eaLnBrk="1" hangingPunct="1"/>
            <a:r>
              <a:rPr lang="en-US" altLang="en-US" smtClean="0">
                <a:ea typeface="ＭＳ Ｐゴシック" pitchFamily="34" charset="-128"/>
              </a:rPr>
              <a:t>Drug Trafficking</a:t>
            </a:r>
          </a:p>
          <a:p>
            <a:pPr lvl="1" eaLnBrk="1" hangingPunct="1"/>
            <a:r>
              <a:rPr lang="en-US" altLang="en-US" smtClean="0">
                <a:ea typeface="ＭＳ Ｐゴシック" pitchFamily="34" charset="-128"/>
              </a:rPr>
              <a:t>Panhandling</a:t>
            </a:r>
          </a:p>
          <a:p>
            <a:pPr eaLnBrk="1" hangingPunct="1"/>
            <a:endParaRPr lang="en-US" altLang="en-US" smtClean="0">
              <a:ea typeface="ＭＳ Ｐゴシック" pitchFamily="34" charset="-128"/>
            </a:endParaRPr>
          </a:p>
        </p:txBody>
      </p:sp>
      <p:sp>
        <p:nvSpPr>
          <p:cNvPr id="110596" name="Content Placeholder 5"/>
          <p:cNvSpPr>
            <a:spLocks noGrp="1"/>
          </p:cNvSpPr>
          <p:nvPr>
            <p:ph sz="half" idx="2"/>
          </p:nvPr>
        </p:nvSpPr>
        <p:spPr>
          <a:xfrm>
            <a:off x="4648200" y="1719263"/>
            <a:ext cx="4038600" cy="4406900"/>
          </a:xfrm>
        </p:spPr>
        <p:txBody>
          <a:bodyPr/>
          <a:lstStyle/>
          <a:p>
            <a:pPr eaLnBrk="1" hangingPunct="1"/>
            <a:r>
              <a:rPr lang="en-US" altLang="en-US" sz="2400" smtClean="0">
                <a:ea typeface="ＭＳ Ｐゴシック" pitchFamily="34" charset="-128"/>
              </a:rPr>
              <a:t>Sex:</a:t>
            </a:r>
          </a:p>
          <a:p>
            <a:pPr lvl="1" eaLnBrk="1" hangingPunct="1"/>
            <a:r>
              <a:rPr lang="en-US" altLang="en-US" smtClean="0">
                <a:ea typeface="ＭＳ Ｐゴシック" pitchFamily="34" charset="-128"/>
              </a:rPr>
              <a:t>Street Prostitution</a:t>
            </a:r>
          </a:p>
          <a:p>
            <a:pPr lvl="1" eaLnBrk="1" hangingPunct="1"/>
            <a:r>
              <a:rPr lang="en-US" altLang="en-US" smtClean="0">
                <a:ea typeface="ＭＳ Ｐゴシック" pitchFamily="34" charset="-128"/>
              </a:rPr>
              <a:t>Brothels</a:t>
            </a:r>
          </a:p>
          <a:p>
            <a:pPr lvl="1" eaLnBrk="1" hangingPunct="1"/>
            <a:r>
              <a:rPr lang="en-US" altLang="en-US" smtClean="0">
                <a:ea typeface="ＭＳ Ｐゴシック" pitchFamily="34" charset="-128"/>
              </a:rPr>
              <a:t>Strip Clubs</a:t>
            </a:r>
          </a:p>
          <a:p>
            <a:pPr lvl="1" eaLnBrk="1" hangingPunct="1"/>
            <a:r>
              <a:rPr lang="en-US" altLang="en-US" smtClean="0">
                <a:ea typeface="ＭＳ Ｐゴシック" pitchFamily="34" charset="-128"/>
              </a:rPr>
              <a:t>Pornography</a:t>
            </a:r>
          </a:p>
          <a:p>
            <a:pPr lvl="1" eaLnBrk="1" hangingPunct="1"/>
            <a:r>
              <a:rPr lang="en-US" altLang="en-US" smtClean="0">
                <a:ea typeface="ＭＳ Ｐゴシック" pitchFamily="34" charset="-128"/>
              </a:rPr>
              <a:t>Spas</a:t>
            </a:r>
          </a:p>
          <a:p>
            <a:pPr lvl="1" eaLnBrk="1" hangingPunct="1"/>
            <a:r>
              <a:rPr lang="en-US" altLang="en-US" smtClean="0">
                <a:ea typeface="ＭＳ Ｐゴシック" pitchFamily="34" charset="-128"/>
              </a:rPr>
              <a:t>Escort Services</a:t>
            </a:r>
          </a:p>
          <a:p>
            <a:pPr lvl="1" eaLnBrk="1" hangingPunct="1"/>
            <a:r>
              <a:rPr lang="en-US" altLang="en-US" smtClean="0">
                <a:ea typeface="ＭＳ Ｐゴシック" pitchFamily="34" charset="-128"/>
              </a:rPr>
              <a:t>Massage Parlors</a:t>
            </a:r>
          </a:p>
          <a:p>
            <a:pPr eaLnBrk="1" hangingPunct="1"/>
            <a:endParaRPr lang="en-US" altLang="en-US" smtClean="0">
              <a:ea typeface="ＭＳ Ｐゴシック"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fontScale="90000"/>
          </a:bodyPr>
          <a:lstStyle/>
          <a:p>
            <a:pPr eaLnBrk="1" fontAlgn="auto" hangingPunct="1">
              <a:spcAft>
                <a:spcPts val="0"/>
              </a:spcAft>
              <a:defRPr/>
            </a:pPr>
            <a:r>
              <a:rPr lang="en-US" dirty="0">
                <a:solidFill>
                  <a:schemeClr val="accent1">
                    <a:lumMod val="75000"/>
                  </a:schemeClr>
                </a:solidFill>
                <a:latin typeface="Tw Cen MT" charset="0"/>
                <a:ea typeface="+mj-ea"/>
                <a:cs typeface="+mj-cs"/>
              </a:rPr>
              <a:t>IMMIGRATION &amp; </a:t>
            </a:r>
            <a:r>
              <a:rPr lang="en-US" dirty="0" smtClean="0">
                <a:solidFill>
                  <a:schemeClr val="accent1">
                    <a:lumMod val="75000"/>
                  </a:schemeClr>
                </a:solidFill>
                <a:latin typeface="Tw Cen MT" charset="0"/>
                <a:ea typeface="+mj-ea"/>
                <a:cs typeface="+mj-cs"/>
              </a:rPr>
              <a:t>CHILDREN: </a:t>
            </a:r>
            <a:r>
              <a:rPr lang="en-US" dirty="0" smtClean="0">
                <a:solidFill>
                  <a:srgbClr val="FF0000"/>
                </a:solidFill>
                <a:latin typeface="Tw Cen MT" charset="0"/>
                <a:ea typeface="+mj-ea"/>
                <a:cs typeface="+mj-cs"/>
              </a:rPr>
              <a:t>outline of topics</a:t>
            </a:r>
            <a:endParaRPr lang="en-US" dirty="0">
              <a:solidFill>
                <a:srgbClr val="FF0000"/>
              </a:solidFill>
              <a:latin typeface="Tw Cen MT" charset="0"/>
              <a:ea typeface="+mj-ea"/>
              <a:cs typeface="+mj-cs"/>
            </a:endParaRPr>
          </a:p>
        </p:txBody>
      </p:sp>
      <p:sp>
        <p:nvSpPr>
          <p:cNvPr id="17411" name="Content Placeholder 2"/>
          <p:cNvSpPr>
            <a:spLocks noGrp="1"/>
          </p:cNvSpPr>
          <p:nvPr>
            <p:ph idx="1"/>
          </p:nvPr>
        </p:nvSpPr>
        <p:spPr>
          <a:xfrm>
            <a:off x="609600" y="1447800"/>
            <a:ext cx="8153400" cy="5181600"/>
          </a:xfrm>
        </p:spPr>
        <p:txBody>
          <a:bodyPr/>
          <a:lstStyle/>
          <a:p>
            <a:pPr eaLnBrk="1" hangingPunct="1">
              <a:lnSpc>
                <a:spcPct val="90000"/>
              </a:lnSpc>
            </a:pPr>
            <a:r>
              <a:rPr lang="en-US" altLang="en-US" sz="3200" dirty="0" smtClean="0">
                <a:latin typeface="Tw Cen MT" pitchFamily="34" charset="0"/>
                <a:ea typeface="ＭＳ Ｐゴシック" pitchFamily="34" charset="-128"/>
              </a:rPr>
              <a:t>TVPRA</a:t>
            </a:r>
          </a:p>
          <a:p>
            <a:pPr eaLnBrk="1" hangingPunct="1">
              <a:lnSpc>
                <a:spcPct val="90000"/>
              </a:lnSpc>
            </a:pPr>
            <a:r>
              <a:rPr lang="en-US" altLang="en-US" sz="3200" dirty="0" smtClean="0">
                <a:latin typeface="Tw Cen MT" pitchFamily="34" charset="0"/>
                <a:ea typeface="ＭＳ Ｐゴシック" pitchFamily="34" charset="-128"/>
              </a:rPr>
              <a:t>Definition of </a:t>
            </a:r>
            <a:r>
              <a:rPr lang="ja-JP" altLang="en-US" sz="3200" dirty="0" smtClean="0">
                <a:latin typeface="Tw Cen MT" pitchFamily="34" charset="0"/>
                <a:ea typeface="MS Gothic" pitchFamily="49" charset="-128"/>
              </a:rPr>
              <a:t>“</a:t>
            </a:r>
            <a:r>
              <a:rPr lang="en-US" altLang="ja-JP" sz="3200" dirty="0" smtClean="0">
                <a:latin typeface="Tw Cen MT" pitchFamily="34" charset="0"/>
                <a:ea typeface="ＭＳ Ｐゴシック" pitchFamily="34" charset="-128"/>
              </a:rPr>
              <a:t>child</a:t>
            </a:r>
            <a:r>
              <a:rPr lang="ja-JP" altLang="en-US" sz="3200" dirty="0" smtClean="0">
                <a:latin typeface="Tw Cen MT" pitchFamily="34" charset="0"/>
                <a:ea typeface="MS Gothic" pitchFamily="49" charset="-128"/>
              </a:rPr>
              <a:t>”</a:t>
            </a:r>
            <a:r>
              <a:rPr lang="en-US" altLang="ja-JP" sz="3200" dirty="0" smtClean="0">
                <a:latin typeface="Tw Cen MT" pitchFamily="34" charset="0"/>
                <a:ea typeface="ＭＳ Ｐゴシック" pitchFamily="34" charset="-128"/>
              </a:rPr>
              <a:t> in the Immigration &amp; Nationality Act (INA)</a:t>
            </a:r>
          </a:p>
          <a:p>
            <a:pPr eaLnBrk="1" hangingPunct="1">
              <a:lnSpc>
                <a:spcPct val="90000"/>
              </a:lnSpc>
            </a:pPr>
            <a:r>
              <a:rPr lang="en-US" altLang="en-US" sz="3200" dirty="0" smtClean="0">
                <a:latin typeface="Tw Cen MT" pitchFamily="34" charset="0"/>
                <a:ea typeface="ＭＳ Ｐゴシック" pitchFamily="34" charset="-128"/>
              </a:rPr>
              <a:t>Are children treated differently?</a:t>
            </a:r>
          </a:p>
          <a:p>
            <a:pPr eaLnBrk="1" hangingPunct="1">
              <a:lnSpc>
                <a:spcPct val="90000"/>
              </a:lnSpc>
            </a:pPr>
            <a:r>
              <a:rPr lang="en-US" altLang="en-US" sz="3200" dirty="0" smtClean="0">
                <a:latin typeface="Tw Cen MT" pitchFamily="34" charset="0"/>
                <a:ea typeface="ＭＳ Ｐゴシック" pitchFamily="34" charset="-128"/>
              </a:rPr>
              <a:t>Removal (deportation) </a:t>
            </a:r>
          </a:p>
          <a:p>
            <a:pPr eaLnBrk="1" hangingPunct="1">
              <a:lnSpc>
                <a:spcPct val="90000"/>
              </a:lnSpc>
            </a:pPr>
            <a:r>
              <a:rPr lang="en-US" altLang="en-US" sz="3200" dirty="0" smtClean="0">
                <a:latin typeface="Tw Cen MT" pitchFamily="34" charset="0"/>
                <a:ea typeface="ＭＳ Ｐゴシック" pitchFamily="34" charset="-128"/>
              </a:rPr>
              <a:t>Juvenile Adjudications</a:t>
            </a:r>
          </a:p>
          <a:p>
            <a:pPr eaLnBrk="1" hangingPunct="1">
              <a:lnSpc>
                <a:spcPct val="90000"/>
              </a:lnSpc>
            </a:pPr>
            <a:r>
              <a:rPr lang="en-US" altLang="en-US" sz="3200" dirty="0" smtClean="0">
                <a:latin typeface="Tw Cen MT" pitchFamily="34" charset="0"/>
                <a:ea typeface="ＭＳ Ｐゴシック" pitchFamily="34" charset="-128"/>
              </a:rPr>
              <a:t>Special Immigrant Juvenile Status (SIJS)</a:t>
            </a:r>
          </a:p>
          <a:p>
            <a:pPr eaLnBrk="1" hangingPunct="1">
              <a:lnSpc>
                <a:spcPct val="90000"/>
              </a:lnSpc>
            </a:pPr>
            <a:r>
              <a:rPr lang="en-US" altLang="en-US" sz="3200" dirty="0" smtClean="0">
                <a:latin typeface="Tw Cen MT" pitchFamily="34" charset="0"/>
                <a:ea typeface="ＭＳ Ｐゴシック" pitchFamily="34" charset="-128"/>
              </a:rPr>
              <a:t>DACA</a:t>
            </a:r>
          </a:p>
          <a:p>
            <a:pPr eaLnBrk="1" hangingPunct="1">
              <a:lnSpc>
                <a:spcPct val="90000"/>
              </a:lnSpc>
            </a:pPr>
            <a:r>
              <a:rPr lang="en-US" altLang="en-US" sz="3200" dirty="0" smtClean="0">
                <a:latin typeface="Tw Cen MT" pitchFamily="34" charset="0"/>
                <a:ea typeface="ＭＳ Ｐゴシック" pitchFamily="34" charset="-128"/>
              </a:rPr>
              <a:t>Asylum</a:t>
            </a:r>
          </a:p>
          <a:p>
            <a:pPr eaLnBrk="1" hangingPunct="1">
              <a:lnSpc>
                <a:spcPct val="90000"/>
              </a:lnSpc>
            </a:pPr>
            <a:r>
              <a:rPr lang="en-US" altLang="en-US" sz="3200" dirty="0" smtClean="0">
                <a:latin typeface="Tw Cen MT" pitchFamily="34" charset="0"/>
                <a:ea typeface="ＭＳ Ｐゴシック" pitchFamily="34" charset="-128"/>
              </a:rPr>
              <a:t>Other Pathways to Status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p:txBody>
          <a:bodyPr/>
          <a:lstStyle/>
          <a:p>
            <a:pPr eaLnBrk="1" fontAlgn="auto" hangingPunct="1">
              <a:spcAft>
                <a:spcPts val="0"/>
              </a:spcAft>
              <a:defRPr/>
            </a:pPr>
            <a:r>
              <a:rPr lang="en-US" altLang="en-US" smtClean="0">
                <a:solidFill>
                  <a:schemeClr val="accent1">
                    <a:lumMod val="75000"/>
                  </a:schemeClr>
                </a:solidFill>
                <a:ea typeface="+mj-ea"/>
                <a:cs typeface="+mj-cs"/>
              </a:rPr>
              <a:t>Comparison of U and T Visas</a:t>
            </a:r>
          </a:p>
        </p:txBody>
      </p:sp>
      <p:sp>
        <p:nvSpPr>
          <p:cNvPr id="111619" name="Content Placeholder 2"/>
          <p:cNvSpPr>
            <a:spLocks noGrp="1"/>
          </p:cNvSpPr>
          <p:nvPr>
            <p:ph idx="1"/>
          </p:nvPr>
        </p:nvSpPr>
        <p:spPr/>
        <p:txBody>
          <a:bodyPr/>
          <a:lstStyle/>
          <a:p>
            <a:pPr eaLnBrk="1" hangingPunct="1"/>
            <a:r>
              <a:rPr lang="en-US" altLang="en-US" dirty="0" smtClean="0">
                <a:ea typeface="ＭＳ Ｐゴシック" pitchFamily="34" charset="-128"/>
              </a:rPr>
              <a:t>U Visa requires law enforcement certification, whereas T Visa does not (though must document your work with law enforcement) </a:t>
            </a:r>
          </a:p>
          <a:p>
            <a:pPr eaLnBrk="1" hangingPunct="1"/>
            <a:r>
              <a:rPr lang="en-US" altLang="en-US" dirty="0" smtClean="0">
                <a:ea typeface="ＭＳ Ｐゴシック" pitchFamily="34" charset="-128"/>
              </a:rPr>
              <a:t>U Visa covers a broad range of crimes, whereas T Visa is for victims of trafficking only</a:t>
            </a:r>
          </a:p>
          <a:p>
            <a:pPr eaLnBrk="1" hangingPunct="1"/>
            <a:r>
              <a:rPr lang="en-US" altLang="en-US" dirty="0" smtClean="0">
                <a:ea typeface="ＭＳ Ｐゴシック" pitchFamily="34" charset="-128"/>
              </a:rPr>
              <a:t>Waivers and adjustment of status process is similar </a:t>
            </a:r>
          </a:p>
          <a:p>
            <a:pPr eaLnBrk="1" hangingPunct="1"/>
            <a:r>
              <a:rPr lang="en-US" altLang="en-US" dirty="0" smtClean="0">
                <a:ea typeface="ＭＳ Ｐゴシック" pitchFamily="34" charset="-128"/>
              </a:rPr>
              <a:t>T Visa holders qualify for refugee-like benefits; U Visa holders do not</a:t>
            </a:r>
          </a:p>
          <a:p>
            <a:pPr eaLnBrk="1" hangingPunct="1"/>
            <a:r>
              <a:rPr lang="en-US" altLang="en-US" dirty="0" smtClean="0">
                <a:ea typeface="ＭＳ Ｐゴシック" pitchFamily="34" charset="-128"/>
              </a:rPr>
              <a:t>No Backlog!!!</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4838" y="3227388"/>
            <a:ext cx="6629400" cy="1219200"/>
          </a:xfrm>
        </p:spPr>
        <p:txBody>
          <a:bodyPr/>
          <a:lstStyle/>
          <a:p>
            <a:pPr eaLnBrk="1" fontAlgn="auto" hangingPunct="1">
              <a:spcAft>
                <a:spcPts val="0"/>
              </a:spcAft>
              <a:defRPr/>
            </a:pPr>
            <a:r>
              <a:rPr lang="en-US" dirty="0" smtClean="0">
                <a:ea typeface="+mj-ea"/>
                <a:cs typeface="+mj-cs"/>
              </a:rPr>
              <a:t>Violence against women act (VAWA)</a:t>
            </a:r>
            <a:endParaRPr lang="en-US" dirty="0">
              <a:ea typeface="+mj-ea"/>
              <a:cs typeface="+mj-cs"/>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pPr eaLnBrk="1" fontAlgn="auto" hangingPunct="1">
              <a:spcAft>
                <a:spcPts val="0"/>
              </a:spcAft>
              <a:defRPr/>
            </a:pPr>
            <a:r>
              <a:rPr lang="en-US" altLang="en-US" smtClean="0">
                <a:solidFill>
                  <a:schemeClr val="accent1">
                    <a:lumMod val="75000"/>
                  </a:schemeClr>
                </a:solidFill>
                <a:ea typeface="+mj-ea"/>
                <a:cs typeface="+mj-cs"/>
              </a:rPr>
              <a:t>Protections under VAWA</a:t>
            </a:r>
          </a:p>
        </p:txBody>
      </p:sp>
      <p:sp>
        <p:nvSpPr>
          <p:cNvPr id="113667" name="Content Placeholder 2"/>
          <p:cNvSpPr>
            <a:spLocks noGrp="1"/>
          </p:cNvSpPr>
          <p:nvPr>
            <p:ph idx="1"/>
          </p:nvPr>
        </p:nvSpPr>
        <p:spPr>
          <a:xfrm>
            <a:off x="612775" y="1600200"/>
            <a:ext cx="8153400" cy="5257800"/>
          </a:xfrm>
        </p:spPr>
        <p:txBody>
          <a:bodyPr/>
          <a:lstStyle/>
          <a:p>
            <a:pPr eaLnBrk="1" hangingPunct="1"/>
            <a:r>
              <a:rPr lang="en-US" altLang="en-US" dirty="0" smtClean="0">
                <a:ea typeface="ＭＳ Ｐゴシック" pitchFamily="34" charset="-128"/>
              </a:rPr>
              <a:t>Similar to SIJS, the victim “self-petitions” because the normal family-based petitioning process is unavailable due to batterer’s abuse </a:t>
            </a:r>
          </a:p>
          <a:p>
            <a:pPr eaLnBrk="1" hangingPunct="1"/>
            <a:r>
              <a:rPr lang="en-US" altLang="en-US" dirty="0" smtClean="0">
                <a:ea typeface="ＭＳ Ｐゴシック" pitchFamily="34" charset="-128"/>
              </a:rPr>
              <a:t>Congress intended to remove immigration status (or lack thereof) from the arsenal of tools available to a batterer to control the victim </a:t>
            </a:r>
          </a:p>
          <a:p>
            <a:pPr eaLnBrk="1" hangingPunct="1"/>
            <a:r>
              <a:rPr lang="en-US" altLang="en-US" dirty="0" smtClean="0">
                <a:ea typeface="ＭＳ Ｐゴシック" pitchFamily="34" charset="-128"/>
              </a:rPr>
              <a:t>Victims may submit “one-step” application (I-360 &amp; I-485) to USCIS without need to rely on batterer</a:t>
            </a:r>
          </a:p>
          <a:p>
            <a:pPr eaLnBrk="1" hangingPunct="1"/>
            <a:r>
              <a:rPr lang="en-US" altLang="en-US" dirty="0" smtClean="0">
                <a:ea typeface="ＭＳ Ｐゴシック" pitchFamily="34" charset="-128"/>
              </a:rPr>
              <a:t>VAWA Cancellation of Removal also available if victim is in removal proceedings</a:t>
            </a:r>
          </a:p>
          <a:p>
            <a:pPr eaLnBrk="1" hangingPunct="1"/>
            <a:r>
              <a:rPr lang="en-US" altLang="en-US" dirty="0" smtClean="0">
                <a:ea typeface="ＭＳ Ｐゴシック" pitchFamily="34" charset="-128"/>
              </a:rPr>
              <a:t>USCIS </a:t>
            </a:r>
            <a:r>
              <a:rPr lang="en-US" altLang="en-US" b="1" dirty="0" smtClean="0">
                <a:ea typeface="ＭＳ Ｐゴシック" pitchFamily="34" charset="-128"/>
              </a:rPr>
              <a:t>is </a:t>
            </a:r>
            <a:r>
              <a:rPr lang="en-US" altLang="en-US" dirty="0" smtClean="0">
                <a:ea typeface="ＭＳ Ｐゴシック" pitchFamily="34" charset="-128"/>
              </a:rPr>
              <a:t>charged with fact-finding here, so extensive, detailed declaration and mental health evaluations are crucial </a:t>
            </a:r>
            <a:endParaRPr lang="en-US" altLang="en-US" b="1" dirty="0" smtClean="0">
              <a:ea typeface="ＭＳ Ｐゴシック" pitchFamily="34" charset="-128"/>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p:txBody>
          <a:bodyPr/>
          <a:lstStyle/>
          <a:p>
            <a:pPr eaLnBrk="1" fontAlgn="auto" hangingPunct="1">
              <a:spcAft>
                <a:spcPts val="0"/>
              </a:spcAft>
              <a:defRPr/>
            </a:pPr>
            <a:r>
              <a:rPr lang="en-US" altLang="en-US" smtClean="0">
                <a:solidFill>
                  <a:schemeClr val="accent1">
                    <a:lumMod val="75000"/>
                  </a:schemeClr>
                </a:solidFill>
                <a:ea typeface="+mj-ea"/>
                <a:cs typeface="+mj-cs"/>
              </a:rPr>
              <a:t>VAWA Eligibility </a:t>
            </a:r>
          </a:p>
        </p:txBody>
      </p:sp>
      <p:sp>
        <p:nvSpPr>
          <p:cNvPr id="114691" name="Content Placeholder 2"/>
          <p:cNvSpPr>
            <a:spLocks noGrp="1"/>
          </p:cNvSpPr>
          <p:nvPr>
            <p:ph idx="1"/>
          </p:nvPr>
        </p:nvSpPr>
        <p:spPr>
          <a:xfrm>
            <a:off x="612775" y="1600200"/>
            <a:ext cx="8153400" cy="4800600"/>
          </a:xfrm>
        </p:spPr>
        <p:txBody>
          <a:bodyPr/>
          <a:lstStyle/>
          <a:p>
            <a:pPr eaLnBrk="1" hangingPunct="1"/>
            <a:r>
              <a:rPr lang="en-US" altLang="en-US" smtClean="0">
                <a:ea typeface="ＭＳ Ｐゴシック" pitchFamily="34" charset="-128"/>
              </a:rPr>
              <a:t>Eligibility hinges on relationship to, and status of, the batterer</a:t>
            </a:r>
          </a:p>
          <a:p>
            <a:pPr lvl="1" eaLnBrk="1" hangingPunct="1"/>
            <a:r>
              <a:rPr lang="en-US" altLang="en-US" smtClean="0">
                <a:ea typeface="ＭＳ Ｐゴシック" pitchFamily="34" charset="-128"/>
              </a:rPr>
              <a:t>The batterer must be a USC or LPR</a:t>
            </a:r>
          </a:p>
          <a:p>
            <a:pPr lvl="1" eaLnBrk="1" hangingPunct="1"/>
            <a:r>
              <a:rPr lang="en-US" altLang="en-US" smtClean="0">
                <a:ea typeface="ＭＳ Ｐゴシック" pitchFamily="34" charset="-128"/>
              </a:rPr>
              <a:t>The victim/self-petitioner must be the spouse, child, or parent of the batterer </a:t>
            </a:r>
          </a:p>
          <a:p>
            <a:pPr lvl="1" eaLnBrk="1" hangingPunct="1"/>
            <a:r>
              <a:rPr lang="en-US" altLang="en-US" smtClean="0">
                <a:ea typeface="ＭＳ Ｐゴシック" pitchFamily="34" charset="-128"/>
              </a:rPr>
              <a:t>The parent of an abused child may also self-petition</a:t>
            </a:r>
          </a:p>
          <a:p>
            <a:pPr eaLnBrk="1" hangingPunct="1"/>
            <a:r>
              <a:rPr lang="en-US" altLang="en-US" smtClean="0">
                <a:ea typeface="ＭＳ Ｐゴシック" pitchFamily="34" charset="-128"/>
              </a:rPr>
              <a:t>Must demonstrate physical battery or extreme cruelty</a:t>
            </a:r>
          </a:p>
          <a:p>
            <a:pPr eaLnBrk="1" hangingPunct="1"/>
            <a:r>
              <a:rPr lang="en-US" altLang="en-US" smtClean="0">
                <a:ea typeface="ＭＳ Ｐゴシック" pitchFamily="34" charset="-128"/>
              </a:rPr>
              <a:t>Victim must demonstrate good moral character</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p:cNvSpPr>
            <a:spLocks noGrp="1"/>
          </p:cNvSpPr>
          <p:nvPr>
            <p:ph type="title"/>
          </p:nvPr>
        </p:nvSpPr>
        <p:spPr/>
        <p:txBody>
          <a:bodyPr>
            <a:normAutofit/>
          </a:bodyPr>
          <a:lstStyle/>
          <a:p>
            <a:pPr eaLnBrk="1" fontAlgn="auto" hangingPunct="1">
              <a:spcAft>
                <a:spcPts val="0"/>
              </a:spcAft>
              <a:defRPr/>
            </a:pPr>
            <a:r>
              <a:rPr lang="en-US" altLang="en-US" smtClean="0">
                <a:solidFill>
                  <a:schemeClr val="accent1">
                    <a:lumMod val="75000"/>
                  </a:schemeClr>
                </a:solidFill>
                <a:ea typeface="+mj-ea"/>
                <a:cs typeface="+mj-cs"/>
              </a:rPr>
              <a:t>VAWA Cancellation of Removal</a:t>
            </a:r>
          </a:p>
        </p:txBody>
      </p:sp>
      <p:sp>
        <p:nvSpPr>
          <p:cNvPr id="115715" name="Content Placeholder 2"/>
          <p:cNvSpPr>
            <a:spLocks noGrp="1"/>
          </p:cNvSpPr>
          <p:nvPr>
            <p:ph idx="1"/>
          </p:nvPr>
        </p:nvSpPr>
        <p:spPr/>
        <p:txBody>
          <a:bodyPr/>
          <a:lstStyle/>
          <a:p>
            <a:pPr eaLnBrk="1" hangingPunct="1"/>
            <a:r>
              <a:rPr lang="en-US" altLang="en-US" dirty="0" smtClean="0">
                <a:ea typeface="ＭＳ Ｐゴシック" pitchFamily="34" charset="-128"/>
              </a:rPr>
              <a:t>Must demonstrate requisite relationship to batterer, batterer’s status, and abuse</a:t>
            </a:r>
          </a:p>
          <a:p>
            <a:pPr eaLnBrk="1" hangingPunct="1"/>
            <a:r>
              <a:rPr lang="en-US" altLang="en-US" dirty="0" smtClean="0">
                <a:ea typeface="ＭＳ Ｐゴシック" pitchFamily="34" charset="-128"/>
              </a:rPr>
              <a:t>Three years of continuous physical presence in the United States prior to applying for relief</a:t>
            </a:r>
          </a:p>
          <a:p>
            <a:pPr eaLnBrk="1" hangingPunct="1"/>
            <a:r>
              <a:rPr lang="en-US" altLang="en-US" dirty="0" smtClean="0">
                <a:ea typeface="ＭＳ Ｐゴシック" pitchFamily="34" charset="-128"/>
              </a:rPr>
              <a:t>Person of good moral character</a:t>
            </a:r>
          </a:p>
          <a:p>
            <a:pPr eaLnBrk="1" hangingPunct="1"/>
            <a:r>
              <a:rPr lang="en-US" altLang="en-US" dirty="0" smtClean="0">
                <a:ea typeface="ＭＳ Ｐゴシック" pitchFamily="34" charset="-128"/>
              </a:rPr>
              <a:t>Is not inadmissible or is not deportable</a:t>
            </a:r>
          </a:p>
          <a:p>
            <a:pPr eaLnBrk="1" hangingPunct="1"/>
            <a:r>
              <a:rPr lang="en-US" altLang="en-US" dirty="0" smtClean="0">
                <a:ea typeface="ＭＳ Ｐゴシック" pitchFamily="34" charset="-128"/>
              </a:rPr>
              <a:t>Removal would result in extreme hardship to victim, victim’s child, or victim’s parent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4838" y="3227388"/>
            <a:ext cx="6629400" cy="1219200"/>
          </a:xfrm>
        </p:spPr>
        <p:txBody>
          <a:bodyPr/>
          <a:lstStyle/>
          <a:p>
            <a:pPr eaLnBrk="1" fontAlgn="auto" hangingPunct="1">
              <a:spcAft>
                <a:spcPts val="0"/>
              </a:spcAft>
              <a:defRPr/>
            </a:pPr>
            <a:r>
              <a:rPr lang="en-US" dirty="0" smtClean="0">
                <a:ea typeface="+mj-ea"/>
                <a:cs typeface="+mj-cs"/>
              </a:rPr>
              <a:t>Voluntary departure</a:t>
            </a:r>
            <a:endParaRPr lang="en-US" dirty="0">
              <a:ea typeface="+mj-ea"/>
              <a:cs typeface="+mj-cs"/>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p:nvPr>
        </p:nvSpPr>
        <p:spPr/>
        <p:txBody>
          <a:bodyPr/>
          <a:lstStyle/>
          <a:p>
            <a:pPr eaLnBrk="1" fontAlgn="auto" hangingPunct="1">
              <a:spcAft>
                <a:spcPts val="0"/>
              </a:spcAft>
              <a:defRPr/>
            </a:pPr>
            <a:r>
              <a:rPr lang="en-US" altLang="en-US" smtClean="0">
                <a:solidFill>
                  <a:schemeClr val="accent1">
                    <a:lumMod val="75000"/>
                  </a:schemeClr>
                </a:solidFill>
                <a:ea typeface="+mj-ea"/>
                <a:cs typeface="+mj-cs"/>
              </a:rPr>
              <a:t>Voluntary Departure </a:t>
            </a:r>
          </a:p>
        </p:txBody>
      </p:sp>
      <p:sp>
        <p:nvSpPr>
          <p:cNvPr id="117763" name="Content Placeholder 2"/>
          <p:cNvSpPr>
            <a:spLocks noGrp="1"/>
          </p:cNvSpPr>
          <p:nvPr>
            <p:ph idx="1"/>
          </p:nvPr>
        </p:nvSpPr>
        <p:spPr>
          <a:xfrm>
            <a:off x="612775" y="1600200"/>
            <a:ext cx="8153400" cy="4876800"/>
          </a:xfrm>
        </p:spPr>
        <p:txBody>
          <a:bodyPr/>
          <a:lstStyle/>
          <a:p>
            <a:pPr eaLnBrk="1" hangingPunct="1"/>
            <a:r>
              <a:rPr lang="en-US" altLang="en-US" dirty="0" smtClean="0">
                <a:ea typeface="ＭＳ Ｐゴシック" pitchFamily="34" charset="-128"/>
              </a:rPr>
              <a:t>Alternative to a Final Order of Removal </a:t>
            </a:r>
          </a:p>
          <a:p>
            <a:pPr eaLnBrk="1" hangingPunct="1"/>
            <a:r>
              <a:rPr lang="en-US" altLang="en-US" dirty="0" smtClean="0">
                <a:ea typeface="ＭＳ Ｐゴシック" pitchFamily="34" charset="-128"/>
              </a:rPr>
              <a:t>Granted by an Immigration Judge before arguing case, or at the conclusion of removal proceedings </a:t>
            </a:r>
          </a:p>
          <a:p>
            <a:pPr eaLnBrk="1" hangingPunct="1"/>
            <a:r>
              <a:rPr lang="en-US" altLang="en-US" dirty="0" smtClean="0">
                <a:ea typeface="ＭＳ Ｐゴシック" pitchFamily="34" charset="-128"/>
              </a:rPr>
              <a:t>Must depart the United States at your own expense (though UACs are treated differently)</a:t>
            </a:r>
          </a:p>
          <a:p>
            <a:pPr eaLnBrk="1" hangingPunct="1"/>
            <a:r>
              <a:rPr lang="en-US" altLang="en-US" dirty="0" smtClean="0">
                <a:ea typeface="ＭＳ Ｐゴシック" pitchFamily="34" charset="-128"/>
              </a:rPr>
              <a:t>Must demonstrate that you are eligible for the relief </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457200"/>
            <a:ext cx="7772400" cy="1603375"/>
          </a:xfrm>
        </p:spPr>
        <p:txBody>
          <a:bodyPr>
            <a:normAutofit fontScale="90000"/>
          </a:bodyPr>
          <a:lstStyle/>
          <a:p>
            <a:pPr eaLnBrk="1" fontAlgn="auto" hangingPunct="1">
              <a:spcAft>
                <a:spcPts val="0"/>
              </a:spcAft>
              <a:defRPr/>
            </a:pPr>
            <a:r>
              <a:rPr lang="en-US" sz="6000" dirty="0" smtClean="0">
                <a:ea typeface="+mj-ea"/>
                <a:cs typeface="+mj-cs"/>
              </a:rPr>
              <a:t>How Can You Help?</a:t>
            </a:r>
            <a:endParaRPr lang="en-US" sz="6000" dirty="0">
              <a:ea typeface="+mj-ea"/>
              <a:cs typeface="+mj-cs"/>
            </a:endParaRPr>
          </a:p>
        </p:txBody>
      </p:sp>
      <p:pic>
        <p:nvPicPr>
          <p:cNvPr id="3" name="Picture 2" descr="20097-11-72MohamedErin.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2057400"/>
            <a:ext cx="3141663" cy="3830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you Help?</a:t>
            </a:r>
            <a:endParaRPr lang="en-US" dirty="0"/>
          </a:p>
        </p:txBody>
      </p:sp>
      <p:sp>
        <p:nvSpPr>
          <p:cNvPr id="3" name="Content Placeholder 2"/>
          <p:cNvSpPr>
            <a:spLocks noGrp="1"/>
          </p:cNvSpPr>
          <p:nvPr>
            <p:ph idx="1"/>
          </p:nvPr>
        </p:nvSpPr>
        <p:spPr/>
        <p:txBody>
          <a:bodyPr/>
          <a:lstStyle/>
          <a:p>
            <a:r>
              <a:rPr lang="en-US" dirty="0" smtClean="0"/>
              <a:t>Connect vulnerable immigrant youth to legal resources in the community</a:t>
            </a:r>
          </a:p>
          <a:p>
            <a:pPr lvl="1"/>
            <a:r>
              <a:rPr lang="en-US" dirty="0"/>
              <a:t>LAJC can be starting point for legal resources and will refer to trusted immigration practitioners in the area. </a:t>
            </a:r>
            <a:endParaRPr lang="en-US" dirty="0" smtClean="0"/>
          </a:p>
          <a:p>
            <a:r>
              <a:rPr lang="en-US" dirty="0" smtClean="0"/>
              <a:t>Connect vulnerable immigrant youth and their families to mental health resources in the community</a:t>
            </a:r>
          </a:p>
          <a:p>
            <a:pPr lvl="1"/>
            <a:r>
              <a:rPr lang="en-US" dirty="0" smtClean="0"/>
              <a:t>There is a list on the CJ website of mental health resources. </a:t>
            </a:r>
          </a:p>
          <a:p>
            <a:r>
              <a:rPr lang="en-US" dirty="0" smtClean="0"/>
              <a:t>Issues/Problems with “Gang member identification” and referrals to “Gang task force”</a:t>
            </a:r>
            <a:endParaRPr lang="en-US" dirty="0"/>
          </a:p>
          <a:p>
            <a:endParaRPr lang="en-US" dirty="0"/>
          </a:p>
        </p:txBody>
      </p:sp>
    </p:spTree>
    <p:extLst>
      <p:ext uri="{BB962C8B-B14F-4D97-AF65-F5344CB8AC3E}">
        <p14:creationId xmlns:p14="http://schemas.microsoft.com/office/powerpoint/2010/main" val="74308560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5170" name="Group 4"/>
          <p:cNvGrpSpPr>
            <a:grpSpLocks noChangeAspect="1"/>
          </p:cNvGrpSpPr>
          <p:nvPr/>
        </p:nvGrpSpPr>
        <p:grpSpPr bwMode="auto">
          <a:xfrm>
            <a:off x="152400" y="1611313"/>
            <a:ext cx="8991600" cy="5246687"/>
            <a:chOff x="2527" y="6780"/>
            <a:chExt cx="7200" cy="4320"/>
          </a:xfrm>
        </p:grpSpPr>
        <p:sp>
          <p:nvSpPr>
            <p:cNvPr id="135171" name="AutoShape 5"/>
            <p:cNvSpPr>
              <a:spLocks noChangeAspect="1" noChangeArrowheads="1"/>
            </p:cNvSpPr>
            <p:nvPr/>
          </p:nvSpPr>
          <p:spPr bwMode="auto">
            <a:xfrm>
              <a:off x="2527" y="6780"/>
              <a:ext cx="7200" cy="432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spcBef>
                  <a:spcPct val="20000"/>
                </a:spcBef>
                <a:buClr>
                  <a:schemeClr val="accent1"/>
                </a:buClr>
                <a:buFont typeface="Arial" charset="0"/>
                <a:buChar char="•"/>
                <a:defRPr sz="2400">
                  <a:solidFill>
                    <a:schemeClr val="tx2"/>
                  </a:solidFill>
                  <a:latin typeface="Century Gothic" pitchFamily="34" charset="0"/>
                  <a:ea typeface="ＭＳ Ｐゴシック" pitchFamily="34" charset="-128"/>
                </a:defRPr>
              </a:lvl1pPr>
              <a:lvl2pPr marL="742950" indent="-285750" eaLnBrk="0" hangingPunct="0">
                <a:spcBef>
                  <a:spcPct val="20000"/>
                </a:spcBef>
                <a:buClr>
                  <a:schemeClr val="accent2"/>
                </a:buClr>
                <a:buFont typeface="Arial" charset="0"/>
                <a:buChar char="•"/>
                <a:defRPr sz="2000">
                  <a:solidFill>
                    <a:schemeClr val="tx2"/>
                  </a:solidFill>
                  <a:latin typeface="Century Gothic" pitchFamily="34" charset="0"/>
                  <a:ea typeface="ＭＳ Ｐゴシック" pitchFamily="34" charset="-128"/>
                </a:defRPr>
              </a:lvl2pPr>
              <a:lvl3pPr marL="1143000" indent="-228600" eaLnBrk="0" hangingPunct="0">
                <a:spcBef>
                  <a:spcPct val="20000"/>
                </a:spcBef>
                <a:buClr>
                  <a:srgbClr val="B5AE53"/>
                </a:buClr>
                <a:buFont typeface="Arial" charset="0"/>
                <a:buChar char="•"/>
                <a:defRPr>
                  <a:solidFill>
                    <a:schemeClr val="tx2"/>
                  </a:solidFill>
                  <a:latin typeface="Century Gothic" pitchFamily="34" charset="0"/>
                  <a:ea typeface="ＭＳ Ｐゴシック" pitchFamily="34" charset="-128"/>
                </a:defRPr>
              </a:lvl3pPr>
              <a:lvl4pPr marL="1600200" indent="-228600" eaLnBrk="0" hangingPunct="0">
                <a:spcBef>
                  <a:spcPct val="20000"/>
                </a:spcBef>
                <a:buClr>
                  <a:srgbClr val="848058"/>
                </a:buClr>
                <a:buFont typeface="Arial" charset="0"/>
                <a:buChar char="•"/>
                <a:defRPr sz="1600">
                  <a:solidFill>
                    <a:schemeClr val="tx2"/>
                  </a:solidFill>
                  <a:latin typeface="Century Gothic" pitchFamily="34" charset="0"/>
                  <a:ea typeface="ＭＳ Ｐゴシック" pitchFamily="34" charset="-128"/>
                </a:defRPr>
              </a:lvl4pPr>
              <a:lvl5pPr marL="2057400" indent="-228600" eaLnBrk="0" hangingPunct="0">
                <a:spcBef>
                  <a:spcPct val="20000"/>
                </a:spcBef>
                <a:buClr>
                  <a:srgbClr val="E8B54D"/>
                </a:buClr>
                <a:buFont typeface="Arial" charset="0"/>
                <a:buChar char="•"/>
                <a:defRPr sz="1600">
                  <a:solidFill>
                    <a:schemeClr val="tx2"/>
                  </a:solidFill>
                  <a:latin typeface="Century Gothic" pitchFamily="34" charset="0"/>
                  <a:ea typeface="ＭＳ Ｐゴシック" pitchFamily="34" charset="-128"/>
                </a:defRPr>
              </a:lvl5pPr>
              <a:lvl6pPr marL="25146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6pPr>
              <a:lvl7pPr marL="29718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7pPr>
              <a:lvl8pPr marL="34290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8pPr>
              <a:lvl9pPr marL="38862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9pPr>
            </a:lstStyle>
            <a:p>
              <a:pPr eaLnBrk="1" hangingPunct="1">
                <a:spcBef>
                  <a:spcPct val="0"/>
                </a:spcBef>
                <a:buClrTx/>
                <a:buFontTx/>
                <a:buNone/>
              </a:pPr>
              <a:endParaRPr lang="en-US" altLang="en-US" sz="3200">
                <a:solidFill>
                  <a:schemeClr val="tx1"/>
                </a:solidFill>
                <a:latin typeface="Palatino Linotype" pitchFamily="18" charset="0"/>
              </a:endParaRPr>
            </a:p>
          </p:txBody>
        </p:sp>
        <p:sp>
          <p:nvSpPr>
            <p:cNvPr id="135172" name="Text Box 6"/>
            <p:cNvSpPr txBox="1">
              <a:spLocks noChangeArrowheads="1"/>
            </p:cNvSpPr>
            <p:nvPr/>
          </p:nvSpPr>
          <p:spPr bwMode="auto">
            <a:xfrm>
              <a:off x="2827" y="7089"/>
              <a:ext cx="900" cy="617"/>
            </a:xfrm>
            <a:prstGeom prst="rect">
              <a:avLst/>
            </a:prstGeom>
            <a:solidFill>
              <a:srgbClr val="FFFFFF"/>
            </a:solidFill>
            <a:ln w="9525">
              <a:solidFill>
                <a:srgbClr val="000000"/>
              </a:solidFill>
              <a:miter lim="800000"/>
              <a:headEnd/>
              <a:tailEnd/>
            </a:ln>
          </p:spPr>
          <p:txBody>
            <a:bodyPr/>
            <a:lstStyle>
              <a:lvl1pPr eaLnBrk="0" hangingPunct="0">
                <a:spcBef>
                  <a:spcPct val="20000"/>
                </a:spcBef>
                <a:buClr>
                  <a:schemeClr val="accent1"/>
                </a:buClr>
                <a:buFont typeface="Arial" charset="0"/>
                <a:buChar char="•"/>
                <a:defRPr sz="2400">
                  <a:solidFill>
                    <a:schemeClr val="tx2"/>
                  </a:solidFill>
                  <a:latin typeface="Century Gothic" pitchFamily="34" charset="0"/>
                  <a:ea typeface="ＭＳ Ｐゴシック" pitchFamily="34" charset="-128"/>
                </a:defRPr>
              </a:lvl1pPr>
              <a:lvl2pPr marL="742950" indent="-285750" eaLnBrk="0" hangingPunct="0">
                <a:spcBef>
                  <a:spcPct val="20000"/>
                </a:spcBef>
                <a:buClr>
                  <a:schemeClr val="accent2"/>
                </a:buClr>
                <a:buFont typeface="Arial" charset="0"/>
                <a:buChar char="•"/>
                <a:defRPr sz="2000">
                  <a:solidFill>
                    <a:schemeClr val="tx2"/>
                  </a:solidFill>
                  <a:latin typeface="Century Gothic" pitchFamily="34" charset="0"/>
                  <a:ea typeface="ＭＳ Ｐゴシック" pitchFamily="34" charset="-128"/>
                </a:defRPr>
              </a:lvl2pPr>
              <a:lvl3pPr marL="1143000" indent="-228600" eaLnBrk="0" hangingPunct="0">
                <a:spcBef>
                  <a:spcPct val="20000"/>
                </a:spcBef>
                <a:buClr>
                  <a:srgbClr val="B5AE53"/>
                </a:buClr>
                <a:buFont typeface="Arial" charset="0"/>
                <a:buChar char="•"/>
                <a:defRPr>
                  <a:solidFill>
                    <a:schemeClr val="tx2"/>
                  </a:solidFill>
                  <a:latin typeface="Century Gothic" pitchFamily="34" charset="0"/>
                  <a:ea typeface="ＭＳ Ｐゴシック" pitchFamily="34" charset="-128"/>
                </a:defRPr>
              </a:lvl3pPr>
              <a:lvl4pPr marL="1600200" indent="-228600" eaLnBrk="0" hangingPunct="0">
                <a:spcBef>
                  <a:spcPct val="20000"/>
                </a:spcBef>
                <a:buClr>
                  <a:srgbClr val="848058"/>
                </a:buClr>
                <a:buFont typeface="Arial" charset="0"/>
                <a:buChar char="•"/>
                <a:defRPr sz="1600">
                  <a:solidFill>
                    <a:schemeClr val="tx2"/>
                  </a:solidFill>
                  <a:latin typeface="Century Gothic" pitchFamily="34" charset="0"/>
                  <a:ea typeface="ＭＳ Ｐゴシック" pitchFamily="34" charset="-128"/>
                </a:defRPr>
              </a:lvl4pPr>
              <a:lvl5pPr marL="2057400" indent="-228600" eaLnBrk="0" hangingPunct="0">
                <a:spcBef>
                  <a:spcPct val="20000"/>
                </a:spcBef>
                <a:buClr>
                  <a:srgbClr val="E8B54D"/>
                </a:buClr>
                <a:buFont typeface="Arial" charset="0"/>
                <a:buChar char="•"/>
                <a:defRPr sz="1600">
                  <a:solidFill>
                    <a:schemeClr val="tx2"/>
                  </a:solidFill>
                  <a:latin typeface="Century Gothic" pitchFamily="34" charset="0"/>
                  <a:ea typeface="ＭＳ Ｐゴシック" pitchFamily="34" charset="-128"/>
                </a:defRPr>
              </a:lvl5pPr>
              <a:lvl6pPr marL="25146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6pPr>
              <a:lvl7pPr marL="29718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7pPr>
              <a:lvl8pPr marL="34290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8pPr>
              <a:lvl9pPr marL="38862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9pPr>
            </a:lstStyle>
            <a:p>
              <a:pPr algn="ctr" eaLnBrk="1" hangingPunct="1">
                <a:spcBef>
                  <a:spcPct val="0"/>
                </a:spcBef>
                <a:buClrTx/>
                <a:buFontTx/>
                <a:buNone/>
              </a:pPr>
              <a:r>
                <a:rPr lang="en-US" altLang="en-US" sz="2000">
                  <a:solidFill>
                    <a:schemeClr val="tx1"/>
                  </a:solidFill>
                  <a:latin typeface="Palatino Linotype" pitchFamily="18" charset="0"/>
                </a:rPr>
                <a:t>Age</a:t>
              </a:r>
            </a:p>
          </p:txBody>
        </p:sp>
        <p:sp>
          <p:nvSpPr>
            <p:cNvPr id="135173" name="Text Box 7"/>
            <p:cNvSpPr txBox="1">
              <a:spLocks noChangeArrowheads="1"/>
            </p:cNvSpPr>
            <p:nvPr/>
          </p:nvSpPr>
          <p:spPr bwMode="auto">
            <a:xfrm>
              <a:off x="5227" y="7089"/>
              <a:ext cx="1200" cy="617"/>
            </a:xfrm>
            <a:prstGeom prst="rect">
              <a:avLst/>
            </a:prstGeom>
            <a:solidFill>
              <a:srgbClr val="FFFFFF"/>
            </a:solidFill>
            <a:ln w="9525">
              <a:solidFill>
                <a:srgbClr val="000000"/>
              </a:solidFill>
              <a:miter lim="800000"/>
              <a:headEnd/>
              <a:tailEnd/>
            </a:ln>
          </p:spPr>
          <p:txBody>
            <a:bodyPr/>
            <a:lstStyle>
              <a:lvl1pPr eaLnBrk="0" hangingPunct="0">
                <a:spcBef>
                  <a:spcPct val="20000"/>
                </a:spcBef>
                <a:buClr>
                  <a:schemeClr val="accent1"/>
                </a:buClr>
                <a:buFont typeface="Arial" charset="0"/>
                <a:buChar char="•"/>
                <a:defRPr sz="2400">
                  <a:solidFill>
                    <a:schemeClr val="tx2"/>
                  </a:solidFill>
                  <a:latin typeface="Century Gothic" pitchFamily="34" charset="0"/>
                  <a:ea typeface="ＭＳ Ｐゴシック" pitchFamily="34" charset="-128"/>
                </a:defRPr>
              </a:lvl1pPr>
              <a:lvl2pPr marL="742950" indent="-285750" eaLnBrk="0" hangingPunct="0">
                <a:spcBef>
                  <a:spcPct val="20000"/>
                </a:spcBef>
                <a:buClr>
                  <a:schemeClr val="accent2"/>
                </a:buClr>
                <a:buFont typeface="Arial" charset="0"/>
                <a:buChar char="•"/>
                <a:defRPr sz="2000">
                  <a:solidFill>
                    <a:schemeClr val="tx2"/>
                  </a:solidFill>
                  <a:latin typeface="Century Gothic" pitchFamily="34" charset="0"/>
                  <a:ea typeface="ＭＳ Ｐゴシック" pitchFamily="34" charset="-128"/>
                </a:defRPr>
              </a:lvl2pPr>
              <a:lvl3pPr marL="1143000" indent="-228600" eaLnBrk="0" hangingPunct="0">
                <a:spcBef>
                  <a:spcPct val="20000"/>
                </a:spcBef>
                <a:buClr>
                  <a:srgbClr val="B5AE53"/>
                </a:buClr>
                <a:buFont typeface="Arial" charset="0"/>
                <a:buChar char="•"/>
                <a:defRPr>
                  <a:solidFill>
                    <a:schemeClr val="tx2"/>
                  </a:solidFill>
                  <a:latin typeface="Century Gothic" pitchFamily="34" charset="0"/>
                  <a:ea typeface="ＭＳ Ｐゴシック" pitchFamily="34" charset="-128"/>
                </a:defRPr>
              </a:lvl3pPr>
              <a:lvl4pPr marL="1600200" indent="-228600" eaLnBrk="0" hangingPunct="0">
                <a:spcBef>
                  <a:spcPct val="20000"/>
                </a:spcBef>
                <a:buClr>
                  <a:srgbClr val="848058"/>
                </a:buClr>
                <a:buFont typeface="Arial" charset="0"/>
                <a:buChar char="•"/>
                <a:defRPr sz="1600">
                  <a:solidFill>
                    <a:schemeClr val="tx2"/>
                  </a:solidFill>
                  <a:latin typeface="Century Gothic" pitchFamily="34" charset="0"/>
                  <a:ea typeface="ＭＳ Ｐゴシック" pitchFamily="34" charset="-128"/>
                </a:defRPr>
              </a:lvl4pPr>
              <a:lvl5pPr marL="2057400" indent="-228600" eaLnBrk="0" hangingPunct="0">
                <a:spcBef>
                  <a:spcPct val="20000"/>
                </a:spcBef>
                <a:buClr>
                  <a:srgbClr val="E8B54D"/>
                </a:buClr>
                <a:buFont typeface="Arial" charset="0"/>
                <a:buChar char="•"/>
                <a:defRPr sz="1600">
                  <a:solidFill>
                    <a:schemeClr val="tx2"/>
                  </a:solidFill>
                  <a:latin typeface="Century Gothic" pitchFamily="34" charset="0"/>
                  <a:ea typeface="ＭＳ Ｐゴシック" pitchFamily="34" charset="-128"/>
                </a:defRPr>
              </a:lvl5pPr>
              <a:lvl6pPr marL="25146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6pPr>
              <a:lvl7pPr marL="29718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7pPr>
              <a:lvl8pPr marL="34290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8pPr>
              <a:lvl9pPr marL="38862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9pPr>
            </a:lstStyle>
            <a:p>
              <a:pPr algn="ctr" eaLnBrk="1" hangingPunct="1">
                <a:spcBef>
                  <a:spcPct val="0"/>
                </a:spcBef>
                <a:buClrTx/>
                <a:buFontTx/>
                <a:buNone/>
              </a:pPr>
              <a:r>
                <a:rPr lang="en-US" altLang="en-US" sz="2000" b="1">
                  <a:solidFill>
                    <a:schemeClr val="tx1"/>
                  </a:solidFill>
                  <a:latin typeface="Papyrus" pitchFamily="66" charset="0"/>
                </a:rPr>
                <a:t>Duration of event</a:t>
              </a:r>
              <a:endParaRPr lang="en-US" altLang="en-US" sz="2000" b="1">
                <a:solidFill>
                  <a:schemeClr val="tx1"/>
                </a:solidFill>
                <a:latin typeface="Arial" charset="0"/>
              </a:endParaRPr>
            </a:p>
          </p:txBody>
        </p:sp>
        <p:sp>
          <p:nvSpPr>
            <p:cNvPr id="135174" name="Text Box 8"/>
            <p:cNvSpPr txBox="1">
              <a:spLocks noChangeArrowheads="1"/>
            </p:cNvSpPr>
            <p:nvPr/>
          </p:nvSpPr>
          <p:spPr bwMode="auto">
            <a:xfrm>
              <a:off x="7177" y="7089"/>
              <a:ext cx="1950" cy="617"/>
            </a:xfrm>
            <a:prstGeom prst="rect">
              <a:avLst/>
            </a:prstGeom>
            <a:solidFill>
              <a:srgbClr val="FFFFFF"/>
            </a:solidFill>
            <a:ln w="9525">
              <a:solidFill>
                <a:srgbClr val="000000"/>
              </a:solidFill>
              <a:miter lim="800000"/>
              <a:headEnd/>
              <a:tailEnd/>
            </a:ln>
          </p:spPr>
          <p:txBody>
            <a:bodyPr/>
            <a:lstStyle>
              <a:lvl1pPr eaLnBrk="0" hangingPunct="0">
                <a:spcBef>
                  <a:spcPct val="20000"/>
                </a:spcBef>
                <a:buClr>
                  <a:schemeClr val="accent1"/>
                </a:buClr>
                <a:buFont typeface="Arial" charset="0"/>
                <a:buChar char="•"/>
                <a:defRPr sz="2400">
                  <a:solidFill>
                    <a:schemeClr val="tx2"/>
                  </a:solidFill>
                  <a:latin typeface="Century Gothic" pitchFamily="34" charset="0"/>
                  <a:ea typeface="ＭＳ Ｐゴシック" pitchFamily="34" charset="-128"/>
                </a:defRPr>
              </a:lvl1pPr>
              <a:lvl2pPr marL="742950" indent="-285750" eaLnBrk="0" hangingPunct="0">
                <a:spcBef>
                  <a:spcPct val="20000"/>
                </a:spcBef>
                <a:buClr>
                  <a:schemeClr val="accent2"/>
                </a:buClr>
                <a:buFont typeface="Arial" charset="0"/>
                <a:buChar char="•"/>
                <a:defRPr sz="2000">
                  <a:solidFill>
                    <a:schemeClr val="tx2"/>
                  </a:solidFill>
                  <a:latin typeface="Century Gothic" pitchFamily="34" charset="0"/>
                  <a:ea typeface="ＭＳ Ｐゴシック" pitchFamily="34" charset="-128"/>
                </a:defRPr>
              </a:lvl2pPr>
              <a:lvl3pPr marL="1143000" indent="-228600" eaLnBrk="0" hangingPunct="0">
                <a:spcBef>
                  <a:spcPct val="20000"/>
                </a:spcBef>
                <a:buClr>
                  <a:srgbClr val="B5AE53"/>
                </a:buClr>
                <a:buFont typeface="Arial" charset="0"/>
                <a:buChar char="•"/>
                <a:defRPr>
                  <a:solidFill>
                    <a:schemeClr val="tx2"/>
                  </a:solidFill>
                  <a:latin typeface="Century Gothic" pitchFamily="34" charset="0"/>
                  <a:ea typeface="ＭＳ Ｐゴシック" pitchFamily="34" charset="-128"/>
                </a:defRPr>
              </a:lvl3pPr>
              <a:lvl4pPr marL="1600200" indent="-228600" eaLnBrk="0" hangingPunct="0">
                <a:spcBef>
                  <a:spcPct val="20000"/>
                </a:spcBef>
                <a:buClr>
                  <a:srgbClr val="848058"/>
                </a:buClr>
                <a:buFont typeface="Arial" charset="0"/>
                <a:buChar char="•"/>
                <a:defRPr sz="1600">
                  <a:solidFill>
                    <a:schemeClr val="tx2"/>
                  </a:solidFill>
                  <a:latin typeface="Century Gothic" pitchFamily="34" charset="0"/>
                  <a:ea typeface="ＭＳ Ｐゴシック" pitchFamily="34" charset="-128"/>
                </a:defRPr>
              </a:lvl4pPr>
              <a:lvl5pPr marL="2057400" indent="-228600" eaLnBrk="0" hangingPunct="0">
                <a:spcBef>
                  <a:spcPct val="20000"/>
                </a:spcBef>
                <a:buClr>
                  <a:srgbClr val="E8B54D"/>
                </a:buClr>
                <a:buFont typeface="Arial" charset="0"/>
                <a:buChar char="•"/>
                <a:defRPr sz="1600">
                  <a:solidFill>
                    <a:schemeClr val="tx2"/>
                  </a:solidFill>
                  <a:latin typeface="Century Gothic" pitchFamily="34" charset="0"/>
                  <a:ea typeface="ＭＳ Ｐゴシック" pitchFamily="34" charset="-128"/>
                </a:defRPr>
              </a:lvl5pPr>
              <a:lvl6pPr marL="25146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6pPr>
              <a:lvl7pPr marL="29718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7pPr>
              <a:lvl8pPr marL="34290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8pPr>
              <a:lvl9pPr marL="38862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9pPr>
            </a:lstStyle>
            <a:p>
              <a:pPr algn="ctr" eaLnBrk="1" hangingPunct="1">
                <a:spcBef>
                  <a:spcPct val="0"/>
                </a:spcBef>
                <a:buClrTx/>
                <a:buFontTx/>
                <a:buNone/>
              </a:pPr>
              <a:r>
                <a:rPr lang="en-US" altLang="en-US" sz="2000">
                  <a:solidFill>
                    <a:schemeClr val="tx1"/>
                  </a:solidFill>
                  <a:latin typeface="Palatino Linotype" pitchFamily="18" charset="0"/>
                </a:rPr>
                <a:t>Stage of human development</a:t>
              </a:r>
              <a:r>
                <a:rPr lang="en-US" altLang="en-US">
                  <a:solidFill>
                    <a:schemeClr val="tx1"/>
                  </a:solidFill>
                  <a:latin typeface="Palatino Linotype" pitchFamily="18" charset="0"/>
                </a:rPr>
                <a:t> </a:t>
              </a:r>
            </a:p>
          </p:txBody>
        </p:sp>
        <p:sp>
          <p:nvSpPr>
            <p:cNvPr id="135175" name="Text Box 9"/>
            <p:cNvSpPr txBox="1">
              <a:spLocks noChangeArrowheads="1"/>
            </p:cNvSpPr>
            <p:nvPr/>
          </p:nvSpPr>
          <p:spPr bwMode="auto">
            <a:xfrm>
              <a:off x="4777" y="8014"/>
              <a:ext cx="2850" cy="1388"/>
            </a:xfrm>
            <a:prstGeom prst="rect">
              <a:avLst/>
            </a:prstGeom>
            <a:solidFill>
              <a:srgbClr val="FFFFFF"/>
            </a:solidFill>
            <a:ln w="25400">
              <a:solidFill>
                <a:srgbClr val="000000"/>
              </a:solidFill>
              <a:prstDash val="dash"/>
              <a:miter lim="800000"/>
              <a:headEnd/>
              <a:tailEnd/>
            </a:ln>
          </p:spPr>
          <p:txBody>
            <a:bodyPr/>
            <a:lstStyle>
              <a:lvl1pPr eaLnBrk="0" hangingPunct="0">
                <a:spcBef>
                  <a:spcPct val="20000"/>
                </a:spcBef>
                <a:buClr>
                  <a:schemeClr val="accent1"/>
                </a:buClr>
                <a:buFont typeface="Arial" charset="0"/>
                <a:buChar char="•"/>
                <a:defRPr sz="2400">
                  <a:solidFill>
                    <a:schemeClr val="tx2"/>
                  </a:solidFill>
                  <a:latin typeface="Century Gothic" pitchFamily="34" charset="0"/>
                  <a:ea typeface="ＭＳ Ｐゴシック" pitchFamily="34" charset="-128"/>
                </a:defRPr>
              </a:lvl1pPr>
              <a:lvl2pPr marL="742950" indent="-285750" eaLnBrk="0" hangingPunct="0">
                <a:spcBef>
                  <a:spcPct val="20000"/>
                </a:spcBef>
                <a:buClr>
                  <a:schemeClr val="accent2"/>
                </a:buClr>
                <a:buFont typeface="Arial" charset="0"/>
                <a:buChar char="•"/>
                <a:defRPr sz="2000">
                  <a:solidFill>
                    <a:schemeClr val="tx2"/>
                  </a:solidFill>
                  <a:latin typeface="Century Gothic" pitchFamily="34" charset="0"/>
                  <a:ea typeface="ＭＳ Ｐゴシック" pitchFamily="34" charset="-128"/>
                </a:defRPr>
              </a:lvl2pPr>
              <a:lvl3pPr marL="1143000" indent="-228600" eaLnBrk="0" hangingPunct="0">
                <a:spcBef>
                  <a:spcPct val="20000"/>
                </a:spcBef>
                <a:buClr>
                  <a:srgbClr val="B5AE53"/>
                </a:buClr>
                <a:buFont typeface="Arial" charset="0"/>
                <a:buChar char="•"/>
                <a:defRPr>
                  <a:solidFill>
                    <a:schemeClr val="tx2"/>
                  </a:solidFill>
                  <a:latin typeface="Century Gothic" pitchFamily="34" charset="0"/>
                  <a:ea typeface="ＭＳ Ｐゴシック" pitchFamily="34" charset="-128"/>
                </a:defRPr>
              </a:lvl3pPr>
              <a:lvl4pPr marL="1600200" indent="-228600" eaLnBrk="0" hangingPunct="0">
                <a:spcBef>
                  <a:spcPct val="20000"/>
                </a:spcBef>
                <a:buClr>
                  <a:srgbClr val="848058"/>
                </a:buClr>
                <a:buFont typeface="Arial" charset="0"/>
                <a:buChar char="•"/>
                <a:defRPr sz="1600">
                  <a:solidFill>
                    <a:schemeClr val="tx2"/>
                  </a:solidFill>
                  <a:latin typeface="Century Gothic" pitchFamily="34" charset="0"/>
                  <a:ea typeface="ＭＳ Ｐゴシック" pitchFamily="34" charset="-128"/>
                </a:defRPr>
              </a:lvl4pPr>
              <a:lvl5pPr marL="2057400" indent="-228600" eaLnBrk="0" hangingPunct="0">
                <a:spcBef>
                  <a:spcPct val="20000"/>
                </a:spcBef>
                <a:buClr>
                  <a:srgbClr val="E8B54D"/>
                </a:buClr>
                <a:buFont typeface="Arial" charset="0"/>
                <a:buChar char="•"/>
                <a:defRPr sz="1600">
                  <a:solidFill>
                    <a:schemeClr val="tx2"/>
                  </a:solidFill>
                  <a:latin typeface="Century Gothic" pitchFamily="34" charset="0"/>
                  <a:ea typeface="ＭＳ Ｐゴシック" pitchFamily="34" charset="-128"/>
                </a:defRPr>
              </a:lvl5pPr>
              <a:lvl6pPr marL="25146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6pPr>
              <a:lvl7pPr marL="29718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7pPr>
              <a:lvl8pPr marL="34290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8pPr>
              <a:lvl9pPr marL="38862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9pPr>
            </a:lstStyle>
            <a:p>
              <a:pPr eaLnBrk="1" hangingPunct="1">
                <a:spcBef>
                  <a:spcPct val="0"/>
                </a:spcBef>
                <a:buClrTx/>
                <a:buFontTx/>
                <a:buNone/>
              </a:pPr>
              <a:endParaRPr lang="en-US" altLang="en-US" sz="1200">
                <a:solidFill>
                  <a:schemeClr val="tx1"/>
                </a:solidFill>
                <a:latin typeface="Palatino Linotype" pitchFamily="18" charset="0"/>
              </a:endParaRPr>
            </a:p>
            <a:p>
              <a:pPr algn="ctr" eaLnBrk="1" hangingPunct="1">
                <a:spcBef>
                  <a:spcPct val="0"/>
                </a:spcBef>
                <a:buClrTx/>
                <a:buFontTx/>
                <a:buNone/>
              </a:pPr>
              <a:r>
                <a:rPr lang="en-US" altLang="en-US" sz="2800" b="1">
                  <a:solidFill>
                    <a:schemeClr val="tx1"/>
                  </a:solidFill>
                  <a:latin typeface="Palatino Linotype" pitchFamily="18" charset="0"/>
                </a:rPr>
                <a:t>Reactions to trauma vary </a:t>
              </a:r>
            </a:p>
            <a:p>
              <a:pPr algn="ctr" eaLnBrk="1" hangingPunct="1">
                <a:spcBef>
                  <a:spcPct val="0"/>
                </a:spcBef>
                <a:buClrTx/>
                <a:buFontTx/>
                <a:buNone/>
              </a:pPr>
              <a:r>
                <a:rPr lang="en-US" altLang="en-US" sz="2800" b="1">
                  <a:solidFill>
                    <a:schemeClr val="tx1"/>
                  </a:solidFill>
                  <a:latin typeface="Palatino Linotype" pitchFamily="18" charset="0"/>
                </a:rPr>
                <a:t>depending on:</a:t>
              </a:r>
              <a:endParaRPr lang="en-US" altLang="en-US" sz="2800">
                <a:solidFill>
                  <a:schemeClr val="tx1"/>
                </a:solidFill>
                <a:latin typeface="Arial" charset="0"/>
              </a:endParaRPr>
            </a:p>
          </p:txBody>
        </p:sp>
        <p:sp>
          <p:nvSpPr>
            <p:cNvPr id="135176" name="Text Box 10"/>
            <p:cNvSpPr txBox="1">
              <a:spLocks noChangeArrowheads="1"/>
            </p:cNvSpPr>
            <p:nvPr/>
          </p:nvSpPr>
          <p:spPr bwMode="auto">
            <a:xfrm>
              <a:off x="2977" y="8014"/>
              <a:ext cx="1300" cy="566"/>
            </a:xfrm>
            <a:prstGeom prst="rect">
              <a:avLst/>
            </a:prstGeom>
            <a:solidFill>
              <a:srgbClr val="FFFFFF"/>
            </a:solidFill>
            <a:ln w="9525">
              <a:solidFill>
                <a:srgbClr val="000000"/>
              </a:solidFill>
              <a:miter lim="800000"/>
              <a:headEnd/>
              <a:tailEnd/>
            </a:ln>
          </p:spPr>
          <p:txBody>
            <a:bodyPr/>
            <a:lstStyle>
              <a:lvl1pPr eaLnBrk="0" hangingPunct="0">
                <a:spcBef>
                  <a:spcPct val="20000"/>
                </a:spcBef>
                <a:buClr>
                  <a:schemeClr val="accent1"/>
                </a:buClr>
                <a:buFont typeface="Arial" charset="0"/>
                <a:buChar char="•"/>
                <a:defRPr sz="2400">
                  <a:solidFill>
                    <a:schemeClr val="tx2"/>
                  </a:solidFill>
                  <a:latin typeface="Century Gothic" pitchFamily="34" charset="0"/>
                  <a:ea typeface="ＭＳ Ｐゴシック" pitchFamily="34" charset="-128"/>
                </a:defRPr>
              </a:lvl1pPr>
              <a:lvl2pPr marL="742950" indent="-285750" eaLnBrk="0" hangingPunct="0">
                <a:spcBef>
                  <a:spcPct val="20000"/>
                </a:spcBef>
                <a:buClr>
                  <a:schemeClr val="accent2"/>
                </a:buClr>
                <a:buFont typeface="Arial" charset="0"/>
                <a:buChar char="•"/>
                <a:defRPr sz="2000">
                  <a:solidFill>
                    <a:schemeClr val="tx2"/>
                  </a:solidFill>
                  <a:latin typeface="Century Gothic" pitchFamily="34" charset="0"/>
                  <a:ea typeface="ＭＳ Ｐゴシック" pitchFamily="34" charset="-128"/>
                </a:defRPr>
              </a:lvl2pPr>
              <a:lvl3pPr marL="1143000" indent="-228600" eaLnBrk="0" hangingPunct="0">
                <a:spcBef>
                  <a:spcPct val="20000"/>
                </a:spcBef>
                <a:buClr>
                  <a:srgbClr val="B5AE53"/>
                </a:buClr>
                <a:buFont typeface="Arial" charset="0"/>
                <a:buChar char="•"/>
                <a:defRPr>
                  <a:solidFill>
                    <a:schemeClr val="tx2"/>
                  </a:solidFill>
                  <a:latin typeface="Century Gothic" pitchFamily="34" charset="0"/>
                  <a:ea typeface="ＭＳ Ｐゴシック" pitchFamily="34" charset="-128"/>
                </a:defRPr>
              </a:lvl3pPr>
              <a:lvl4pPr marL="1600200" indent="-228600" eaLnBrk="0" hangingPunct="0">
                <a:spcBef>
                  <a:spcPct val="20000"/>
                </a:spcBef>
                <a:buClr>
                  <a:srgbClr val="848058"/>
                </a:buClr>
                <a:buFont typeface="Arial" charset="0"/>
                <a:buChar char="•"/>
                <a:defRPr sz="1600">
                  <a:solidFill>
                    <a:schemeClr val="tx2"/>
                  </a:solidFill>
                  <a:latin typeface="Century Gothic" pitchFamily="34" charset="0"/>
                  <a:ea typeface="ＭＳ Ｐゴシック" pitchFamily="34" charset="-128"/>
                </a:defRPr>
              </a:lvl4pPr>
              <a:lvl5pPr marL="2057400" indent="-228600" eaLnBrk="0" hangingPunct="0">
                <a:spcBef>
                  <a:spcPct val="20000"/>
                </a:spcBef>
                <a:buClr>
                  <a:srgbClr val="E8B54D"/>
                </a:buClr>
                <a:buFont typeface="Arial" charset="0"/>
                <a:buChar char="•"/>
                <a:defRPr sz="1600">
                  <a:solidFill>
                    <a:schemeClr val="tx2"/>
                  </a:solidFill>
                  <a:latin typeface="Century Gothic" pitchFamily="34" charset="0"/>
                  <a:ea typeface="ＭＳ Ｐゴシック" pitchFamily="34" charset="-128"/>
                </a:defRPr>
              </a:lvl5pPr>
              <a:lvl6pPr marL="25146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6pPr>
              <a:lvl7pPr marL="29718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7pPr>
              <a:lvl8pPr marL="34290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8pPr>
              <a:lvl9pPr marL="38862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9pPr>
            </a:lstStyle>
            <a:p>
              <a:pPr algn="ctr" eaLnBrk="1" hangingPunct="1">
                <a:spcBef>
                  <a:spcPct val="0"/>
                </a:spcBef>
                <a:buClrTx/>
                <a:buFontTx/>
                <a:buNone/>
              </a:pPr>
              <a:r>
                <a:rPr lang="en-US" altLang="en-US" sz="2000">
                  <a:solidFill>
                    <a:schemeClr val="tx1"/>
                  </a:solidFill>
                  <a:latin typeface="Palatino Linotype" pitchFamily="18" charset="0"/>
                </a:rPr>
                <a:t>Past experiences</a:t>
              </a:r>
            </a:p>
          </p:txBody>
        </p:sp>
        <p:sp>
          <p:nvSpPr>
            <p:cNvPr id="135177" name="Text Box 11"/>
            <p:cNvSpPr txBox="1">
              <a:spLocks noChangeArrowheads="1"/>
            </p:cNvSpPr>
            <p:nvPr/>
          </p:nvSpPr>
          <p:spPr bwMode="auto">
            <a:xfrm>
              <a:off x="8077" y="8786"/>
              <a:ext cx="900" cy="616"/>
            </a:xfrm>
            <a:prstGeom prst="rect">
              <a:avLst/>
            </a:prstGeom>
            <a:solidFill>
              <a:srgbClr val="FFFFFF"/>
            </a:solidFill>
            <a:ln w="9525">
              <a:solidFill>
                <a:srgbClr val="000000"/>
              </a:solidFill>
              <a:miter lim="800000"/>
              <a:headEnd/>
              <a:tailEnd/>
            </a:ln>
          </p:spPr>
          <p:txBody>
            <a:bodyPr/>
            <a:lstStyle>
              <a:lvl1pPr eaLnBrk="0" hangingPunct="0">
                <a:spcBef>
                  <a:spcPct val="20000"/>
                </a:spcBef>
                <a:buClr>
                  <a:schemeClr val="accent1"/>
                </a:buClr>
                <a:buFont typeface="Arial" charset="0"/>
                <a:buChar char="•"/>
                <a:defRPr sz="2400">
                  <a:solidFill>
                    <a:schemeClr val="tx2"/>
                  </a:solidFill>
                  <a:latin typeface="Century Gothic" pitchFamily="34" charset="0"/>
                  <a:ea typeface="ＭＳ Ｐゴシック" pitchFamily="34" charset="-128"/>
                </a:defRPr>
              </a:lvl1pPr>
              <a:lvl2pPr marL="742950" indent="-285750" eaLnBrk="0" hangingPunct="0">
                <a:spcBef>
                  <a:spcPct val="20000"/>
                </a:spcBef>
                <a:buClr>
                  <a:schemeClr val="accent2"/>
                </a:buClr>
                <a:buFont typeface="Arial" charset="0"/>
                <a:buChar char="•"/>
                <a:defRPr sz="2000">
                  <a:solidFill>
                    <a:schemeClr val="tx2"/>
                  </a:solidFill>
                  <a:latin typeface="Century Gothic" pitchFamily="34" charset="0"/>
                  <a:ea typeface="ＭＳ Ｐゴシック" pitchFamily="34" charset="-128"/>
                </a:defRPr>
              </a:lvl2pPr>
              <a:lvl3pPr marL="1143000" indent="-228600" eaLnBrk="0" hangingPunct="0">
                <a:spcBef>
                  <a:spcPct val="20000"/>
                </a:spcBef>
                <a:buClr>
                  <a:srgbClr val="B5AE53"/>
                </a:buClr>
                <a:buFont typeface="Arial" charset="0"/>
                <a:buChar char="•"/>
                <a:defRPr>
                  <a:solidFill>
                    <a:schemeClr val="tx2"/>
                  </a:solidFill>
                  <a:latin typeface="Century Gothic" pitchFamily="34" charset="0"/>
                  <a:ea typeface="ＭＳ Ｐゴシック" pitchFamily="34" charset="-128"/>
                </a:defRPr>
              </a:lvl3pPr>
              <a:lvl4pPr marL="1600200" indent="-228600" eaLnBrk="0" hangingPunct="0">
                <a:spcBef>
                  <a:spcPct val="20000"/>
                </a:spcBef>
                <a:buClr>
                  <a:srgbClr val="848058"/>
                </a:buClr>
                <a:buFont typeface="Arial" charset="0"/>
                <a:buChar char="•"/>
                <a:defRPr sz="1600">
                  <a:solidFill>
                    <a:schemeClr val="tx2"/>
                  </a:solidFill>
                  <a:latin typeface="Century Gothic" pitchFamily="34" charset="0"/>
                  <a:ea typeface="ＭＳ Ｐゴシック" pitchFamily="34" charset="-128"/>
                </a:defRPr>
              </a:lvl4pPr>
              <a:lvl5pPr marL="2057400" indent="-228600" eaLnBrk="0" hangingPunct="0">
                <a:spcBef>
                  <a:spcPct val="20000"/>
                </a:spcBef>
                <a:buClr>
                  <a:srgbClr val="E8B54D"/>
                </a:buClr>
                <a:buFont typeface="Arial" charset="0"/>
                <a:buChar char="•"/>
                <a:defRPr sz="1600">
                  <a:solidFill>
                    <a:schemeClr val="tx2"/>
                  </a:solidFill>
                  <a:latin typeface="Century Gothic" pitchFamily="34" charset="0"/>
                  <a:ea typeface="ＭＳ Ｐゴシック" pitchFamily="34" charset="-128"/>
                </a:defRPr>
              </a:lvl5pPr>
              <a:lvl6pPr marL="25146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6pPr>
              <a:lvl7pPr marL="29718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7pPr>
              <a:lvl8pPr marL="34290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8pPr>
              <a:lvl9pPr marL="38862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9pPr>
            </a:lstStyle>
            <a:p>
              <a:pPr algn="ctr" eaLnBrk="1" hangingPunct="1">
                <a:spcBef>
                  <a:spcPct val="0"/>
                </a:spcBef>
                <a:buClrTx/>
                <a:buFontTx/>
                <a:buNone/>
              </a:pPr>
              <a:r>
                <a:rPr lang="en-US" altLang="en-US" sz="2000">
                  <a:solidFill>
                    <a:schemeClr val="tx1"/>
                  </a:solidFill>
                  <a:latin typeface="Palatino Linotype" pitchFamily="18" charset="0"/>
                </a:rPr>
                <a:t>Coping Skills</a:t>
              </a:r>
            </a:p>
          </p:txBody>
        </p:sp>
        <p:sp>
          <p:nvSpPr>
            <p:cNvPr id="135178" name="Text Box 12"/>
            <p:cNvSpPr txBox="1">
              <a:spLocks noChangeArrowheads="1"/>
            </p:cNvSpPr>
            <p:nvPr/>
          </p:nvSpPr>
          <p:spPr bwMode="auto">
            <a:xfrm>
              <a:off x="4327" y="9711"/>
              <a:ext cx="1500" cy="617"/>
            </a:xfrm>
            <a:prstGeom prst="rect">
              <a:avLst/>
            </a:prstGeom>
            <a:solidFill>
              <a:srgbClr val="FFFFFF"/>
            </a:solidFill>
            <a:ln w="9525">
              <a:solidFill>
                <a:srgbClr val="000000"/>
              </a:solidFill>
              <a:miter lim="800000"/>
              <a:headEnd/>
              <a:tailEnd/>
            </a:ln>
          </p:spPr>
          <p:txBody>
            <a:bodyPr/>
            <a:lstStyle>
              <a:lvl1pPr eaLnBrk="0" hangingPunct="0">
                <a:spcBef>
                  <a:spcPct val="20000"/>
                </a:spcBef>
                <a:buClr>
                  <a:schemeClr val="accent1"/>
                </a:buClr>
                <a:buFont typeface="Arial" charset="0"/>
                <a:buChar char="•"/>
                <a:defRPr sz="2400">
                  <a:solidFill>
                    <a:schemeClr val="tx2"/>
                  </a:solidFill>
                  <a:latin typeface="Century Gothic" pitchFamily="34" charset="0"/>
                  <a:ea typeface="ＭＳ Ｐゴシック" pitchFamily="34" charset="-128"/>
                </a:defRPr>
              </a:lvl1pPr>
              <a:lvl2pPr marL="742950" indent="-285750" eaLnBrk="0" hangingPunct="0">
                <a:spcBef>
                  <a:spcPct val="20000"/>
                </a:spcBef>
                <a:buClr>
                  <a:schemeClr val="accent2"/>
                </a:buClr>
                <a:buFont typeface="Arial" charset="0"/>
                <a:buChar char="•"/>
                <a:defRPr sz="2000">
                  <a:solidFill>
                    <a:schemeClr val="tx2"/>
                  </a:solidFill>
                  <a:latin typeface="Century Gothic" pitchFamily="34" charset="0"/>
                  <a:ea typeface="ＭＳ Ｐゴシック" pitchFamily="34" charset="-128"/>
                </a:defRPr>
              </a:lvl2pPr>
              <a:lvl3pPr marL="1143000" indent="-228600" eaLnBrk="0" hangingPunct="0">
                <a:spcBef>
                  <a:spcPct val="20000"/>
                </a:spcBef>
                <a:buClr>
                  <a:srgbClr val="B5AE53"/>
                </a:buClr>
                <a:buFont typeface="Arial" charset="0"/>
                <a:buChar char="•"/>
                <a:defRPr>
                  <a:solidFill>
                    <a:schemeClr val="tx2"/>
                  </a:solidFill>
                  <a:latin typeface="Century Gothic" pitchFamily="34" charset="0"/>
                  <a:ea typeface="ＭＳ Ｐゴシック" pitchFamily="34" charset="-128"/>
                </a:defRPr>
              </a:lvl3pPr>
              <a:lvl4pPr marL="1600200" indent="-228600" eaLnBrk="0" hangingPunct="0">
                <a:spcBef>
                  <a:spcPct val="20000"/>
                </a:spcBef>
                <a:buClr>
                  <a:srgbClr val="848058"/>
                </a:buClr>
                <a:buFont typeface="Arial" charset="0"/>
                <a:buChar char="•"/>
                <a:defRPr sz="1600">
                  <a:solidFill>
                    <a:schemeClr val="tx2"/>
                  </a:solidFill>
                  <a:latin typeface="Century Gothic" pitchFamily="34" charset="0"/>
                  <a:ea typeface="ＭＳ Ｐゴシック" pitchFamily="34" charset="-128"/>
                </a:defRPr>
              </a:lvl4pPr>
              <a:lvl5pPr marL="2057400" indent="-228600" eaLnBrk="0" hangingPunct="0">
                <a:spcBef>
                  <a:spcPct val="20000"/>
                </a:spcBef>
                <a:buClr>
                  <a:srgbClr val="E8B54D"/>
                </a:buClr>
                <a:buFont typeface="Arial" charset="0"/>
                <a:buChar char="•"/>
                <a:defRPr sz="1600">
                  <a:solidFill>
                    <a:schemeClr val="tx2"/>
                  </a:solidFill>
                  <a:latin typeface="Century Gothic" pitchFamily="34" charset="0"/>
                  <a:ea typeface="ＭＳ Ｐゴシック" pitchFamily="34" charset="-128"/>
                </a:defRPr>
              </a:lvl5pPr>
              <a:lvl6pPr marL="25146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6pPr>
              <a:lvl7pPr marL="29718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7pPr>
              <a:lvl8pPr marL="34290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8pPr>
              <a:lvl9pPr marL="38862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9pPr>
            </a:lstStyle>
            <a:p>
              <a:pPr algn="ctr" eaLnBrk="1" hangingPunct="1">
                <a:spcBef>
                  <a:spcPct val="0"/>
                </a:spcBef>
                <a:buClrTx/>
                <a:buFontTx/>
                <a:buNone/>
              </a:pPr>
              <a:r>
                <a:rPr lang="en-US" altLang="en-US" sz="2000">
                  <a:solidFill>
                    <a:schemeClr val="tx1"/>
                  </a:solidFill>
                  <a:latin typeface="Palatino Linotype" pitchFamily="18" charset="0"/>
                </a:rPr>
                <a:t>Strengths</a:t>
              </a:r>
            </a:p>
          </p:txBody>
        </p:sp>
        <p:sp>
          <p:nvSpPr>
            <p:cNvPr id="135179" name="Text Box 13"/>
            <p:cNvSpPr txBox="1">
              <a:spLocks noChangeArrowheads="1"/>
            </p:cNvSpPr>
            <p:nvPr/>
          </p:nvSpPr>
          <p:spPr bwMode="auto">
            <a:xfrm>
              <a:off x="6577" y="9866"/>
              <a:ext cx="1800" cy="617"/>
            </a:xfrm>
            <a:prstGeom prst="rect">
              <a:avLst/>
            </a:prstGeom>
            <a:solidFill>
              <a:srgbClr val="FFFFFF"/>
            </a:solidFill>
            <a:ln w="9525">
              <a:solidFill>
                <a:srgbClr val="000000"/>
              </a:solidFill>
              <a:miter lim="800000"/>
              <a:headEnd/>
              <a:tailEnd/>
            </a:ln>
          </p:spPr>
          <p:txBody>
            <a:bodyPr/>
            <a:lstStyle>
              <a:lvl1pPr eaLnBrk="0" hangingPunct="0">
                <a:spcBef>
                  <a:spcPct val="20000"/>
                </a:spcBef>
                <a:buClr>
                  <a:schemeClr val="accent1"/>
                </a:buClr>
                <a:buFont typeface="Arial" charset="0"/>
                <a:buChar char="•"/>
                <a:defRPr sz="2400">
                  <a:solidFill>
                    <a:schemeClr val="tx2"/>
                  </a:solidFill>
                  <a:latin typeface="Century Gothic" pitchFamily="34" charset="0"/>
                  <a:ea typeface="ＭＳ Ｐゴシック" pitchFamily="34" charset="-128"/>
                </a:defRPr>
              </a:lvl1pPr>
              <a:lvl2pPr marL="742950" indent="-285750" eaLnBrk="0" hangingPunct="0">
                <a:spcBef>
                  <a:spcPct val="20000"/>
                </a:spcBef>
                <a:buClr>
                  <a:schemeClr val="accent2"/>
                </a:buClr>
                <a:buFont typeface="Arial" charset="0"/>
                <a:buChar char="•"/>
                <a:defRPr sz="2000">
                  <a:solidFill>
                    <a:schemeClr val="tx2"/>
                  </a:solidFill>
                  <a:latin typeface="Century Gothic" pitchFamily="34" charset="0"/>
                  <a:ea typeface="ＭＳ Ｐゴシック" pitchFamily="34" charset="-128"/>
                </a:defRPr>
              </a:lvl2pPr>
              <a:lvl3pPr marL="1143000" indent="-228600" eaLnBrk="0" hangingPunct="0">
                <a:spcBef>
                  <a:spcPct val="20000"/>
                </a:spcBef>
                <a:buClr>
                  <a:srgbClr val="B5AE53"/>
                </a:buClr>
                <a:buFont typeface="Arial" charset="0"/>
                <a:buChar char="•"/>
                <a:defRPr>
                  <a:solidFill>
                    <a:schemeClr val="tx2"/>
                  </a:solidFill>
                  <a:latin typeface="Century Gothic" pitchFamily="34" charset="0"/>
                  <a:ea typeface="ＭＳ Ｐゴシック" pitchFamily="34" charset="-128"/>
                </a:defRPr>
              </a:lvl3pPr>
              <a:lvl4pPr marL="1600200" indent="-228600" eaLnBrk="0" hangingPunct="0">
                <a:spcBef>
                  <a:spcPct val="20000"/>
                </a:spcBef>
                <a:buClr>
                  <a:srgbClr val="848058"/>
                </a:buClr>
                <a:buFont typeface="Arial" charset="0"/>
                <a:buChar char="•"/>
                <a:defRPr sz="1600">
                  <a:solidFill>
                    <a:schemeClr val="tx2"/>
                  </a:solidFill>
                  <a:latin typeface="Century Gothic" pitchFamily="34" charset="0"/>
                  <a:ea typeface="ＭＳ Ｐゴシック" pitchFamily="34" charset="-128"/>
                </a:defRPr>
              </a:lvl4pPr>
              <a:lvl5pPr marL="2057400" indent="-228600" eaLnBrk="0" hangingPunct="0">
                <a:spcBef>
                  <a:spcPct val="20000"/>
                </a:spcBef>
                <a:buClr>
                  <a:srgbClr val="E8B54D"/>
                </a:buClr>
                <a:buFont typeface="Arial" charset="0"/>
                <a:buChar char="•"/>
                <a:defRPr sz="1600">
                  <a:solidFill>
                    <a:schemeClr val="tx2"/>
                  </a:solidFill>
                  <a:latin typeface="Century Gothic" pitchFamily="34" charset="0"/>
                  <a:ea typeface="ＭＳ Ｐゴシック" pitchFamily="34" charset="-128"/>
                </a:defRPr>
              </a:lvl5pPr>
              <a:lvl6pPr marL="25146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6pPr>
              <a:lvl7pPr marL="29718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7pPr>
              <a:lvl8pPr marL="34290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8pPr>
              <a:lvl9pPr marL="38862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9pPr>
            </a:lstStyle>
            <a:p>
              <a:pPr algn="ctr" eaLnBrk="1" hangingPunct="1">
                <a:spcBef>
                  <a:spcPct val="0"/>
                </a:spcBef>
                <a:buClrTx/>
                <a:buFontTx/>
                <a:buNone/>
              </a:pPr>
              <a:r>
                <a:rPr lang="en-US" altLang="en-US" sz="2000">
                  <a:solidFill>
                    <a:schemeClr val="tx1"/>
                  </a:solidFill>
                  <a:latin typeface="Palatino Linotype" pitchFamily="18" charset="0"/>
                </a:rPr>
                <a:t>Vulnerabilities</a:t>
              </a:r>
            </a:p>
          </p:txBody>
        </p:sp>
        <p:sp>
          <p:nvSpPr>
            <p:cNvPr id="135180" name="Text Box 14"/>
            <p:cNvSpPr txBox="1">
              <a:spLocks noChangeArrowheads="1"/>
            </p:cNvSpPr>
            <p:nvPr/>
          </p:nvSpPr>
          <p:spPr bwMode="auto">
            <a:xfrm>
              <a:off x="2527" y="10637"/>
              <a:ext cx="6700" cy="412"/>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lr>
                  <a:schemeClr val="accent1"/>
                </a:buClr>
                <a:buFont typeface="Arial" charset="0"/>
                <a:buChar char="•"/>
                <a:defRPr sz="2400">
                  <a:solidFill>
                    <a:schemeClr val="tx2"/>
                  </a:solidFill>
                  <a:latin typeface="Century Gothic" pitchFamily="34" charset="0"/>
                  <a:ea typeface="ＭＳ Ｐゴシック" pitchFamily="34" charset="-128"/>
                </a:defRPr>
              </a:lvl1pPr>
              <a:lvl2pPr marL="742950" indent="-285750" eaLnBrk="0" hangingPunct="0">
                <a:spcBef>
                  <a:spcPct val="20000"/>
                </a:spcBef>
                <a:buClr>
                  <a:schemeClr val="accent2"/>
                </a:buClr>
                <a:buFont typeface="Arial" charset="0"/>
                <a:buChar char="•"/>
                <a:defRPr sz="2000">
                  <a:solidFill>
                    <a:schemeClr val="tx2"/>
                  </a:solidFill>
                  <a:latin typeface="Century Gothic" pitchFamily="34" charset="0"/>
                  <a:ea typeface="ＭＳ Ｐゴシック" pitchFamily="34" charset="-128"/>
                </a:defRPr>
              </a:lvl2pPr>
              <a:lvl3pPr marL="1143000" indent="-228600" eaLnBrk="0" hangingPunct="0">
                <a:spcBef>
                  <a:spcPct val="20000"/>
                </a:spcBef>
                <a:buClr>
                  <a:srgbClr val="B5AE53"/>
                </a:buClr>
                <a:buFont typeface="Arial" charset="0"/>
                <a:buChar char="•"/>
                <a:defRPr>
                  <a:solidFill>
                    <a:schemeClr val="tx2"/>
                  </a:solidFill>
                  <a:latin typeface="Century Gothic" pitchFamily="34" charset="0"/>
                  <a:ea typeface="ＭＳ Ｐゴシック" pitchFamily="34" charset="-128"/>
                </a:defRPr>
              </a:lvl3pPr>
              <a:lvl4pPr marL="1600200" indent="-228600" eaLnBrk="0" hangingPunct="0">
                <a:spcBef>
                  <a:spcPct val="20000"/>
                </a:spcBef>
                <a:buClr>
                  <a:srgbClr val="848058"/>
                </a:buClr>
                <a:buFont typeface="Arial" charset="0"/>
                <a:buChar char="•"/>
                <a:defRPr sz="1600">
                  <a:solidFill>
                    <a:schemeClr val="tx2"/>
                  </a:solidFill>
                  <a:latin typeface="Century Gothic" pitchFamily="34" charset="0"/>
                  <a:ea typeface="ＭＳ Ｐゴシック" pitchFamily="34" charset="-128"/>
                </a:defRPr>
              </a:lvl4pPr>
              <a:lvl5pPr marL="2057400" indent="-228600" eaLnBrk="0" hangingPunct="0">
                <a:spcBef>
                  <a:spcPct val="20000"/>
                </a:spcBef>
                <a:buClr>
                  <a:srgbClr val="E8B54D"/>
                </a:buClr>
                <a:buFont typeface="Arial" charset="0"/>
                <a:buChar char="•"/>
                <a:defRPr sz="1600">
                  <a:solidFill>
                    <a:schemeClr val="tx2"/>
                  </a:solidFill>
                  <a:latin typeface="Century Gothic" pitchFamily="34" charset="0"/>
                  <a:ea typeface="ＭＳ Ｐゴシック" pitchFamily="34" charset="-128"/>
                </a:defRPr>
              </a:lvl5pPr>
              <a:lvl6pPr marL="25146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6pPr>
              <a:lvl7pPr marL="29718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7pPr>
              <a:lvl8pPr marL="34290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8pPr>
              <a:lvl9pPr marL="38862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9pPr>
            </a:lstStyle>
            <a:p>
              <a:pPr eaLnBrk="1" hangingPunct="1">
                <a:spcBef>
                  <a:spcPct val="0"/>
                </a:spcBef>
                <a:buClrTx/>
                <a:buFontTx/>
                <a:buNone/>
              </a:pPr>
              <a:r>
                <a:rPr lang="en-US" altLang="en-US" sz="1000">
                  <a:solidFill>
                    <a:schemeClr val="tx1"/>
                  </a:solidFill>
                  <a:latin typeface="Palatino Linotype" pitchFamily="18" charset="0"/>
                </a:rPr>
                <a:t>Adapted from Liberty Center for Survivors of Torture (2007) and Perry (2008)</a:t>
              </a:r>
              <a:endParaRPr lang="en-US" altLang="en-US" sz="1000">
                <a:solidFill>
                  <a:schemeClr val="tx1"/>
                </a:solidFill>
                <a:latin typeface="Arial" charset="0"/>
              </a:endParaRPr>
            </a:p>
          </p:txBody>
        </p:sp>
        <p:sp>
          <p:nvSpPr>
            <p:cNvPr id="135181" name="Text Box 15"/>
            <p:cNvSpPr txBox="1">
              <a:spLocks noChangeArrowheads="1"/>
            </p:cNvSpPr>
            <p:nvPr/>
          </p:nvSpPr>
          <p:spPr bwMode="auto">
            <a:xfrm>
              <a:off x="2977" y="8940"/>
              <a:ext cx="1300" cy="617"/>
            </a:xfrm>
            <a:prstGeom prst="rect">
              <a:avLst/>
            </a:prstGeom>
            <a:solidFill>
              <a:srgbClr val="FFFFFF"/>
            </a:solidFill>
            <a:ln w="9525">
              <a:solidFill>
                <a:srgbClr val="000000"/>
              </a:solidFill>
              <a:miter lim="800000"/>
              <a:headEnd/>
              <a:tailEnd/>
            </a:ln>
          </p:spPr>
          <p:txBody>
            <a:bodyPr/>
            <a:lstStyle>
              <a:lvl1pPr eaLnBrk="0" hangingPunct="0">
                <a:spcBef>
                  <a:spcPct val="20000"/>
                </a:spcBef>
                <a:buClr>
                  <a:schemeClr val="accent1"/>
                </a:buClr>
                <a:buFont typeface="Arial" charset="0"/>
                <a:buChar char="•"/>
                <a:defRPr sz="2400">
                  <a:solidFill>
                    <a:schemeClr val="tx2"/>
                  </a:solidFill>
                  <a:latin typeface="Century Gothic" pitchFamily="34" charset="0"/>
                  <a:ea typeface="ＭＳ Ｐゴシック" pitchFamily="34" charset="-128"/>
                </a:defRPr>
              </a:lvl1pPr>
              <a:lvl2pPr marL="742950" indent="-285750" eaLnBrk="0" hangingPunct="0">
                <a:spcBef>
                  <a:spcPct val="20000"/>
                </a:spcBef>
                <a:buClr>
                  <a:schemeClr val="accent2"/>
                </a:buClr>
                <a:buFont typeface="Arial" charset="0"/>
                <a:buChar char="•"/>
                <a:defRPr sz="2000">
                  <a:solidFill>
                    <a:schemeClr val="tx2"/>
                  </a:solidFill>
                  <a:latin typeface="Century Gothic" pitchFamily="34" charset="0"/>
                  <a:ea typeface="ＭＳ Ｐゴシック" pitchFamily="34" charset="-128"/>
                </a:defRPr>
              </a:lvl2pPr>
              <a:lvl3pPr marL="1143000" indent="-228600" eaLnBrk="0" hangingPunct="0">
                <a:spcBef>
                  <a:spcPct val="20000"/>
                </a:spcBef>
                <a:buClr>
                  <a:srgbClr val="B5AE53"/>
                </a:buClr>
                <a:buFont typeface="Arial" charset="0"/>
                <a:buChar char="•"/>
                <a:defRPr>
                  <a:solidFill>
                    <a:schemeClr val="tx2"/>
                  </a:solidFill>
                  <a:latin typeface="Century Gothic" pitchFamily="34" charset="0"/>
                  <a:ea typeface="ＭＳ Ｐゴシック" pitchFamily="34" charset="-128"/>
                </a:defRPr>
              </a:lvl3pPr>
              <a:lvl4pPr marL="1600200" indent="-228600" eaLnBrk="0" hangingPunct="0">
                <a:spcBef>
                  <a:spcPct val="20000"/>
                </a:spcBef>
                <a:buClr>
                  <a:srgbClr val="848058"/>
                </a:buClr>
                <a:buFont typeface="Arial" charset="0"/>
                <a:buChar char="•"/>
                <a:defRPr sz="1600">
                  <a:solidFill>
                    <a:schemeClr val="tx2"/>
                  </a:solidFill>
                  <a:latin typeface="Century Gothic" pitchFamily="34" charset="0"/>
                  <a:ea typeface="ＭＳ Ｐゴシック" pitchFamily="34" charset="-128"/>
                </a:defRPr>
              </a:lvl4pPr>
              <a:lvl5pPr marL="2057400" indent="-228600" eaLnBrk="0" hangingPunct="0">
                <a:spcBef>
                  <a:spcPct val="20000"/>
                </a:spcBef>
                <a:buClr>
                  <a:srgbClr val="E8B54D"/>
                </a:buClr>
                <a:buFont typeface="Arial" charset="0"/>
                <a:buChar char="•"/>
                <a:defRPr sz="1600">
                  <a:solidFill>
                    <a:schemeClr val="tx2"/>
                  </a:solidFill>
                  <a:latin typeface="Century Gothic" pitchFamily="34" charset="0"/>
                  <a:ea typeface="ＭＳ Ｐゴシック" pitchFamily="34" charset="-128"/>
                </a:defRPr>
              </a:lvl5pPr>
              <a:lvl6pPr marL="25146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6pPr>
              <a:lvl7pPr marL="29718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7pPr>
              <a:lvl8pPr marL="34290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8pPr>
              <a:lvl9pPr marL="38862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9pPr>
            </a:lstStyle>
            <a:p>
              <a:pPr algn="ctr" eaLnBrk="1" hangingPunct="1">
                <a:spcBef>
                  <a:spcPct val="0"/>
                </a:spcBef>
                <a:buClrTx/>
                <a:buFontTx/>
                <a:buNone/>
              </a:pPr>
              <a:r>
                <a:rPr lang="en-US" altLang="en-US" sz="2000">
                  <a:solidFill>
                    <a:schemeClr val="tx1"/>
                  </a:solidFill>
                  <a:latin typeface="Palatino Linotype" pitchFamily="18" charset="0"/>
                </a:rPr>
                <a:t>Intensity of event</a:t>
              </a:r>
            </a:p>
          </p:txBody>
        </p:sp>
      </p:grpSp>
    </p:spTree>
    <p:extLst>
      <p:ext uri="{BB962C8B-B14F-4D97-AF65-F5344CB8AC3E}">
        <p14:creationId xmlns:p14="http://schemas.microsoft.com/office/powerpoint/2010/main" val="559019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fontAlgn="auto" hangingPunct="1">
              <a:spcAft>
                <a:spcPts val="0"/>
              </a:spcAft>
              <a:defRPr/>
            </a:pPr>
            <a:r>
              <a:rPr lang="en-US">
                <a:solidFill>
                  <a:schemeClr val="accent1">
                    <a:lumMod val="75000"/>
                  </a:schemeClr>
                </a:solidFill>
                <a:latin typeface="Tw Cen MT" charset="0"/>
                <a:ea typeface="+mj-ea"/>
                <a:cs typeface="+mj-cs"/>
              </a:rPr>
              <a:t>TVPRA </a:t>
            </a:r>
          </a:p>
        </p:txBody>
      </p:sp>
      <p:sp>
        <p:nvSpPr>
          <p:cNvPr id="18435" name="Content Placeholder 2"/>
          <p:cNvSpPr>
            <a:spLocks noGrp="1"/>
          </p:cNvSpPr>
          <p:nvPr>
            <p:ph idx="1"/>
          </p:nvPr>
        </p:nvSpPr>
        <p:spPr>
          <a:xfrm>
            <a:off x="609600" y="1447800"/>
            <a:ext cx="8153400" cy="5105400"/>
          </a:xfrm>
        </p:spPr>
        <p:txBody>
          <a:bodyPr/>
          <a:lstStyle/>
          <a:p>
            <a:pPr eaLnBrk="1" hangingPunct="1"/>
            <a:endParaRPr lang="en-US" altLang="en-US" dirty="0" smtClean="0">
              <a:latin typeface="Tw Cen MT" pitchFamily="34" charset="0"/>
              <a:ea typeface="ＭＳ Ｐゴシック" pitchFamily="34" charset="-128"/>
            </a:endParaRPr>
          </a:p>
          <a:p>
            <a:pPr eaLnBrk="1" hangingPunct="1"/>
            <a:r>
              <a:rPr lang="en-US" altLang="en-US" dirty="0" smtClean="0">
                <a:latin typeface="Tw Cen MT" pitchFamily="34" charset="0"/>
                <a:ea typeface="ＭＳ Ｐゴシック" pitchFamily="34" charset="-128"/>
              </a:rPr>
              <a:t>William Wilberforce Trafficking Victims Protection Reauthorization Act of 2008 (TVPRA)</a:t>
            </a:r>
          </a:p>
          <a:p>
            <a:pPr eaLnBrk="1" hangingPunct="1"/>
            <a:r>
              <a:rPr lang="en-US" altLang="en-US" dirty="0" smtClean="0">
                <a:latin typeface="Tw Cen MT" pitchFamily="34" charset="0"/>
                <a:ea typeface="ＭＳ Ｐゴシック" pitchFamily="34" charset="-128"/>
              </a:rPr>
              <a:t> Numerous protections are offered to “Unaccompanied Alien Children” by the TVPRA including: </a:t>
            </a:r>
          </a:p>
          <a:p>
            <a:pPr lvl="1" eaLnBrk="1" hangingPunct="1"/>
            <a:r>
              <a:rPr lang="en-US" altLang="en-US" dirty="0" smtClean="0">
                <a:latin typeface="Tw Cen MT" pitchFamily="34" charset="0"/>
                <a:ea typeface="ＭＳ Ｐゴシック" pitchFamily="34" charset="-128"/>
              </a:rPr>
              <a:t>Immediate transfer to the care/custody of DHHS/ORR</a:t>
            </a:r>
          </a:p>
          <a:p>
            <a:pPr lvl="1" eaLnBrk="1" hangingPunct="1"/>
            <a:r>
              <a:rPr lang="en-US" altLang="en-US" dirty="0" smtClean="0">
                <a:latin typeface="Tw Cen MT" pitchFamily="34" charset="0"/>
                <a:ea typeface="ＭＳ Ｐゴシック" pitchFamily="34" charset="-128"/>
              </a:rPr>
              <a:t>Immediate placement into removal proceedings rather than expedited removal</a:t>
            </a:r>
          </a:p>
          <a:p>
            <a:pPr lvl="1" eaLnBrk="1" hangingPunct="1"/>
            <a:r>
              <a:rPr lang="en-US" altLang="en-US" dirty="0" smtClean="0">
                <a:latin typeface="Tw Cen MT" pitchFamily="34" charset="0"/>
                <a:ea typeface="ＭＳ Ｐゴシック" pitchFamily="34" charset="-128"/>
              </a:rPr>
              <a:t>Avoidance of one-year filing deadline for asylum</a:t>
            </a:r>
          </a:p>
          <a:p>
            <a:pPr lvl="1" eaLnBrk="1" hangingPunct="1"/>
            <a:r>
              <a:rPr lang="en-US" altLang="en-US" dirty="0" smtClean="0">
                <a:latin typeface="Tw Cen MT" pitchFamily="34" charset="0"/>
                <a:ea typeface="ＭＳ Ｐゴシック" pitchFamily="34" charset="-128"/>
              </a:rPr>
              <a:t>Gives initial jurisdiction over asylum applications to Asylum Office rather than the Immigration Court </a:t>
            </a:r>
            <a:endParaRPr lang="en-US" altLang="en-US" dirty="0">
              <a:latin typeface="Tw Cen MT" pitchFamily="34" charset="0"/>
              <a:ea typeface="ＭＳ Ｐゴシック" pitchFamily="34" charset="-128"/>
            </a:endParaRPr>
          </a:p>
          <a:p>
            <a:pPr lvl="1" eaLnBrk="1" hangingPunct="1"/>
            <a:r>
              <a:rPr lang="en-US" altLang="en-US" dirty="0" smtClean="0">
                <a:latin typeface="Tw Cen MT" pitchFamily="34" charset="0"/>
                <a:ea typeface="ＭＳ Ｐゴシック" pitchFamily="34" charset="-128"/>
              </a:rPr>
              <a:t> Protections are not lost if guardian is appointed by State court</a:t>
            </a:r>
          </a:p>
          <a:p>
            <a:pPr eaLnBrk="1" hangingPunct="1"/>
            <a:endParaRPr lang="en-US" altLang="en-US" sz="2800" dirty="0" smtClean="0">
              <a:latin typeface="Tw Cen MT" pitchFamily="34" charset="0"/>
              <a:ea typeface="ＭＳ Ｐゴシック" pitchFamily="34" charset="-128"/>
            </a:endParaRPr>
          </a:p>
          <a:p>
            <a:pPr eaLnBrk="1" hangingPunct="1"/>
            <a:endParaRPr lang="en-US" altLang="en-US" sz="2800" dirty="0" smtClean="0">
              <a:latin typeface="Tw Cen MT" pitchFamily="34" charset="0"/>
              <a:ea typeface="ＭＳ Ｐゴシック" pitchFamily="34" charset="-128"/>
            </a:endParaRPr>
          </a:p>
          <a:p>
            <a:pPr lvl="1" eaLnBrk="1" hangingPunct="1"/>
            <a:endParaRPr lang="en-US" altLang="en-US" sz="2500" dirty="0" smtClean="0">
              <a:latin typeface="Tw Cen MT" pitchFamily="34" charset="0"/>
              <a:ea typeface="ＭＳ Ｐゴシック" pitchFamily="34" charset="-128"/>
            </a:endParaRPr>
          </a:p>
          <a:p>
            <a:pPr lvl="1" eaLnBrk="1" hangingPunct="1"/>
            <a:endParaRPr lang="en-US" altLang="en-US" dirty="0" smtClean="0">
              <a:latin typeface="Tw Cen MT" pitchFamily="34" charset="0"/>
              <a:ea typeface="ＭＳ Ｐゴシック" pitchFamily="34" charset="-128"/>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p:cNvSpPr>
          <p:nvPr>
            <p:ph type="title"/>
          </p:nvPr>
        </p:nvSpPr>
        <p:spPr>
          <a:xfrm>
            <a:off x="609600" y="228600"/>
            <a:ext cx="8153400" cy="990600"/>
          </a:xfrm>
        </p:spPr>
        <p:txBody>
          <a:bodyPr/>
          <a:lstStyle/>
          <a:p>
            <a:pPr eaLnBrk="1" fontAlgn="auto" hangingPunct="1">
              <a:spcAft>
                <a:spcPts val="0"/>
              </a:spcAft>
              <a:defRPr/>
            </a:pPr>
            <a:r>
              <a:rPr lang="en-US" altLang="en-US" sz="2800" b="1" smtClean="0">
                <a:solidFill>
                  <a:schemeClr val="accent1">
                    <a:lumMod val="75000"/>
                  </a:schemeClr>
                </a:solidFill>
                <a:latin typeface="Palatino Linotype" pitchFamily="18" charset="0"/>
                <a:ea typeface="+mj-ea"/>
                <a:cs typeface="+mj-cs"/>
              </a:rPr>
              <a:t>Clients Experiencing Trauma due to Migration</a:t>
            </a:r>
          </a:p>
        </p:txBody>
      </p:sp>
      <p:sp>
        <p:nvSpPr>
          <p:cNvPr id="141315" name="Rectangle 3"/>
          <p:cNvSpPr>
            <a:spLocks noGrp="1"/>
          </p:cNvSpPr>
          <p:nvPr>
            <p:ph idx="1"/>
          </p:nvPr>
        </p:nvSpPr>
        <p:spPr>
          <a:xfrm>
            <a:off x="612775" y="1600200"/>
            <a:ext cx="4187825" cy="4525963"/>
          </a:xfrm>
        </p:spPr>
        <p:txBody>
          <a:bodyPr/>
          <a:lstStyle/>
          <a:p>
            <a:pPr eaLnBrk="1" hangingPunct="1">
              <a:buFont typeface="Wingdings" pitchFamily="2" charset="2"/>
              <a:buNone/>
            </a:pPr>
            <a:r>
              <a:rPr lang="en-US" altLang="en-US" b="1" smtClean="0">
                <a:latin typeface="Palatino Linotype" pitchFamily="18" charset="0"/>
                <a:ea typeface="ＭＳ Ｐゴシック" pitchFamily="34" charset="-128"/>
              </a:rPr>
              <a:t>Detention/Removal /Deportation </a:t>
            </a:r>
            <a:endParaRPr lang="en-US" altLang="en-US" smtClean="0">
              <a:latin typeface="Palatino Linotype" pitchFamily="18" charset="0"/>
              <a:ea typeface="ＭＳ Ｐゴシック" pitchFamily="34" charset="-128"/>
            </a:endParaRPr>
          </a:p>
          <a:p>
            <a:pPr eaLnBrk="1" hangingPunct="1"/>
            <a:r>
              <a:rPr lang="en-US" altLang="en-US" smtClean="0">
                <a:latin typeface="Palatino Linotype" pitchFamily="18" charset="0"/>
                <a:ea typeface="ＭＳ Ｐゴシック" pitchFamily="34" charset="-128"/>
              </a:rPr>
              <a:t>Traumatic stress inducing </a:t>
            </a:r>
          </a:p>
          <a:p>
            <a:pPr eaLnBrk="1" hangingPunct="1"/>
            <a:r>
              <a:rPr lang="en-US" altLang="en-US" smtClean="0">
                <a:latin typeface="Palatino Linotype" pitchFamily="18" charset="0"/>
                <a:ea typeface="ＭＳ Ｐゴシック" pitchFamily="34" charset="-128"/>
              </a:rPr>
              <a:t>Reactions may vary: </a:t>
            </a:r>
          </a:p>
          <a:p>
            <a:pPr lvl="2" eaLnBrk="1" hangingPunct="1">
              <a:buFont typeface="Wingdings" pitchFamily="2" charset="2"/>
              <a:buChar char="ü"/>
            </a:pPr>
            <a:r>
              <a:rPr lang="en-US" altLang="en-US" sz="3200" smtClean="0">
                <a:latin typeface="Palatino Linotype" pitchFamily="18" charset="0"/>
                <a:ea typeface="ＭＳ Ｐゴシック" pitchFamily="34" charset="-128"/>
              </a:rPr>
              <a:t>Fight </a:t>
            </a:r>
          </a:p>
          <a:p>
            <a:pPr lvl="2" eaLnBrk="1" hangingPunct="1">
              <a:buFont typeface="Wingdings" pitchFamily="2" charset="2"/>
              <a:buChar char="ü"/>
            </a:pPr>
            <a:r>
              <a:rPr lang="en-US" altLang="en-US" sz="3200" smtClean="0">
                <a:latin typeface="Palatino Linotype" pitchFamily="18" charset="0"/>
                <a:ea typeface="ＭＳ Ｐゴシック" pitchFamily="34" charset="-128"/>
              </a:rPr>
              <a:t>Flight </a:t>
            </a:r>
          </a:p>
          <a:p>
            <a:pPr lvl="2" eaLnBrk="1" hangingPunct="1">
              <a:buFont typeface="Wingdings" pitchFamily="2" charset="2"/>
              <a:buChar char="ü"/>
            </a:pPr>
            <a:r>
              <a:rPr lang="en-US" altLang="en-US" sz="3200" smtClean="0">
                <a:latin typeface="Palatino Linotype" pitchFamily="18" charset="0"/>
                <a:ea typeface="ＭＳ Ｐゴシック" pitchFamily="34" charset="-128"/>
              </a:rPr>
              <a:t>Freeze</a:t>
            </a:r>
          </a:p>
          <a:p>
            <a:pPr eaLnBrk="1" hangingPunct="1">
              <a:buFont typeface="Wingdings" pitchFamily="2" charset="2"/>
              <a:buNone/>
            </a:pPr>
            <a:endParaRPr lang="en-US" altLang="en-US" smtClean="0">
              <a:ea typeface="ＭＳ Ｐゴシック" pitchFamily="34" charset="-128"/>
            </a:endParaRPr>
          </a:p>
        </p:txBody>
      </p:sp>
      <p:sp>
        <p:nvSpPr>
          <p:cNvPr id="141316" name="Text Box 6"/>
          <p:cNvSpPr txBox="1">
            <a:spLocks noChangeArrowheads="1"/>
          </p:cNvSpPr>
          <p:nvPr/>
        </p:nvSpPr>
        <p:spPr bwMode="auto">
          <a:xfrm>
            <a:off x="4724400" y="2362200"/>
            <a:ext cx="3962400" cy="3913188"/>
          </a:xfrm>
          <a:prstGeom prst="rect">
            <a:avLst/>
          </a:prstGeom>
          <a:solidFill>
            <a:srgbClr val="FFFF00"/>
          </a:solidFill>
          <a:ln w="31750">
            <a:solidFill>
              <a:schemeClr val="tx1"/>
            </a:solidFill>
            <a:miter lim="800000"/>
            <a:headEnd/>
            <a:tailEnd/>
          </a:ln>
        </p:spPr>
        <p:txBody>
          <a:bodyPr>
            <a:spAutoFit/>
          </a:bodyPr>
          <a:lstStyle>
            <a:lvl1pPr eaLnBrk="0" hangingPunct="0">
              <a:spcBef>
                <a:spcPct val="20000"/>
              </a:spcBef>
              <a:buClr>
                <a:schemeClr val="accent1"/>
              </a:buClr>
              <a:buFont typeface="Arial" charset="0"/>
              <a:buChar char="•"/>
              <a:defRPr sz="2400">
                <a:solidFill>
                  <a:schemeClr val="tx2"/>
                </a:solidFill>
                <a:latin typeface="Century Gothic" pitchFamily="34" charset="0"/>
                <a:ea typeface="ＭＳ Ｐゴシック" pitchFamily="34" charset="-128"/>
              </a:defRPr>
            </a:lvl1pPr>
            <a:lvl2pPr marL="742950" indent="-285750" eaLnBrk="0" hangingPunct="0">
              <a:spcBef>
                <a:spcPct val="20000"/>
              </a:spcBef>
              <a:buClr>
                <a:schemeClr val="accent2"/>
              </a:buClr>
              <a:buFont typeface="Arial" charset="0"/>
              <a:buChar char="•"/>
              <a:defRPr sz="2000">
                <a:solidFill>
                  <a:schemeClr val="tx2"/>
                </a:solidFill>
                <a:latin typeface="Century Gothic" pitchFamily="34" charset="0"/>
                <a:ea typeface="ＭＳ Ｐゴシック" pitchFamily="34" charset="-128"/>
              </a:defRPr>
            </a:lvl2pPr>
            <a:lvl3pPr marL="1143000" indent="-228600" eaLnBrk="0" hangingPunct="0">
              <a:spcBef>
                <a:spcPct val="20000"/>
              </a:spcBef>
              <a:buClr>
                <a:srgbClr val="B5AE53"/>
              </a:buClr>
              <a:buFont typeface="Arial" charset="0"/>
              <a:buChar char="•"/>
              <a:defRPr>
                <a:solidFill>
                  <a:schemeClr val="tx2"/>
                </a:solidFill>
                <a:latin typeface="Century Gothic" pitchFamily="34" charset="0"/>
                <a:ea typeface="ＭＳ Ｐゴシック" pitchFamily="34" charset="-128"/>
              </a:defRPr>
            </a:lvl3pPr>
            <a:lvl4pPr marL="1600200" indent="-228600" eaLnBrk="0" hangingPunct="0">
              <a:spcBef>
                <a:spcPct val="20000"/>
              </a:spcBef>
              <a:buClr>
                <a:srgbClr val="848058"/>
              </a:buClr>
              <a:buFont typeface="Arial" charset="0"/>
              <a:buChar char="•"/>
              <a:defRPr sz="1600">
                <a:solidFill>
                  <a:schemeClr val="tx2"/>
                </a:solidFill>
                <a:latin typeface="Century Gothic" pitchFamily="34" charset="0"/>
                <a:ea typeface="ＭＳ Ｐゴシック" pitchFamily="34" charset="-128"/>
              </a:defRPr>
            </a:lvl4pPr>
            <a:lvl5pPr marL="2057400" indent="-228600" eaLnBrk="0" hangingPunct="0">
              <a:spcBef>
                <a:spcPct val="20000"/>
              </a:spcBef>
              <a:buClr>
                <a:srgbClr val="E8B54D"/>
              </a:buClr>
              <a:buFont typeface="Arial" charset="0"/>
              <a:buChar char="•"/>
              <a:defRPr sz="1600">
                <a:solidFill>
                  <a:schemeClr val="tx2"/>
                </a:solidFill>
                <a:latin typeface="Century Gothic" pitchFamily="34" charset="0"/>
                <a:ea typeface="ＭＳ Ｐゴシック" pitchFamily="34" charset="-128"/>
              </a:defRPr>
            </a:lvl5pPr>
            <a:lvl6pPr marL="25146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6pPr>
            <a:lvl7pPr marL="29718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7pPr>
            <a:lvl8pPr marL="34290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8pPr>
            <a:lvl9pPr marL="38862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ea typeface="ＭＳ Ｐゴシック" pitchFamily="34" charset="-128"/>
              </a:defRPr>
            </a:lvl9pPr>
          </a:lstStyle>
          <a:p>
            <a:pPr eaLnBrk="1" hangingPunct="1">
              <a:spcBef>
                <a:spcPct val="50000"/>
              </a:spcBef>
              <a:buClrTx/>
              <a:buFontTx/>
              <a:buChar char="•"/>
            </a:pPr>
            <a:r>
              <a:rPr lang="en-US" altLang="en-US" sz="1600" b="1" dirty="0">
                <a:solidFill>
                  <a:schemeClr val="tx1"/>
                </a:solidFill>
                <a:latin typeface="Palatino Linotype" pitchFamily="18" charset="0"/>
              </a:rPr>
              <a:t>Removal/deportation as trauma</a:t>
            </a:r>
          </a:p>
          <a:p>
            <a:pPr eaLnBrk="1" hangingPunct="1">
              <a:spcBef>
                <a:spcPct val="50000"/>
              </a:spcBef>
              <a:buClrTx/>
              <a:buFontTx/>
              <a:buChar char="•"/>
            </a:pPr>
            <a:r>
              <a:rPr lang="en-US" altLang="en-US" sz="1600" b="1" dirty="0">
                <a:solidFill>
                  <a:schemeClr val="tx1"/>
                </a:solidFill>
                <a:latin typeface="Palatino Linotype" pitchFamily="18" charset="0"/>
              </a:rPr>
              <a:t>Family separation (trauma as loss)</a:t>
            </a:r>
          </a:p>
          <a:p>
            <a:pPr eaLnBrk="1" hangingPunct="1">
              <a:spcBef>
                <a:spcPct val="50000"/>
              </a:spcBef>
              <a:buClrTx/>
              <a:buFontTx/>
              <a:buChar char="•"/>
            </a:pPr>
            <a:r>
              <a:rPr lang="en-US" altLang="en-US" sz="1600" b="1" dirty="0">
                <a:solidFill>
                  <a:schemeClr val="tx1"/>
                </a:solidFill>
                <a:latin typeface="Palatino Linotype" pitchFamily="18" charset="0"/>
              </a:rPr>
              <a:t>Loss of head of household/economic struggles</a:t>
            </a:r>
          </a:p>
          <a:p>
            <a:pPr eaLnBrk="1" hangingPunct="1">
              <a:spcBef>
                <a:spcPct val="50000"/>
              </a:spcBef>
              <a:buClrTx/>
              <a:buFontTx/>
              <a:buChar char="•"/>
            </a:pPr>
            <a:r>
              <a:rPr lang="en-US" altLang="en-US" sz="1600" b="1" dirty="0">
                <a:solidFill>
                  <a:schemeClr val="tx1"/>
                </a:solidFill>
                <a:latin typeface="Palatino Linotype" pitchFamily="18" charset="0"/>
              </a:rPr>
              <a:t>Language/cultural barriers in destination country </a:t>
            </a:r>
          </a:p>
          <a:p>
            <a:pPr eaLnBrk="1" hangingPunct="1">
              <a:spcBef>
                <a:spcPct val="50000"/>
              </a:spcBef>
              <a:buClrTx/>
              <a:buFontTx/>
              <a:buChar char="•"/>
            </a:pPr>
            <a:r>
              <a:rPr lang="en-US" altLang="en-US" sz="1600" b="1" dirty="0">
                <a:solidFill>
                  <a:schemeClr val="tx1"/>
                </a:solidFill>
                <a:latin typeface="Palatino Linotype" pitchFamily="18" charset="0"/>
              </a:rPr>
              <a:t>Stress/fear of detention</a:t>
            </a:r>
          </a:p>
          <a:p>
            <a:pPr eaLnBrk="1" hangingPunct="1">
              <a:spcBef>
                <a:spcPct val="50000"/>
              </a:spcBef>
              <a:buClrTx/>
              <a:buFontTx/>
              <a:buChar char="•"/>
            </a:pPr>
            <a:r>
              <a:rPr lang="en-US" altLang="en-US" sz="1600" b="1" dirty="0">
                <a:solidFill>
                  <a:schemeClr val="tx1"/>
                </a:solidFill>
                <a:latin typeface="Palatino Linotype" pitchFamily="18" charset="0"/>
              </a:rPr>
              <a:t>Confusion about identity (Where do I belong? Who am I?)</a:t>
            </a:r>
          </a:p>
          <a:p>
            <a:pPr eaLnBrk="1" hangingPunct="1">
              <a:spcBef>
                <a:spcPct val="50000"/>
              </a:spcBef>
              <a:buClrTx/>
              <a:buFontTx/>
              <a:buChar char="•"/>
            </a:pPr>
            <a:r>
              <a:rPr lang="en-US" altLang="en-US" sz="1600" b="1" dirty="0">
                <a:solidFill>
                  <a:schemeClr val="tx1"/>
                </a:solidFill>
                <a:latin typeface="Palatino Linotype" pitchFamily="18" charset="0"/>
              </a:rPr>
              <a:t>Fear of re-traumatization</a:t>
            </a:r>
          </a:p>
          <a:p>
            <a:pPr eaLnBrk="1" hangingPunct="1">
              <a:spcBef>
                <a:spcPct val="50000"/>
              </a:spcBef>
              <a:buClrTx/>
              <a:buFontTx/>
              <a:buChar char="•"/>
            </a:pPr>
            <a:r>
              <a:rPr lang="en-US" altLang="en-US" sz="1600" b="1" dirty="0">
                <a:solidFill>
                  <a:schemeClr val="tx1"/>
                </a:solidFill>
                <a:latin typeface="Palatino Linotype" pitchFamily="18" charset="0"/>
              </a:rPr>
              <a:t>Mental health effects (loneliness, despair, depression)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p:cNvSpPr>
          <p:nvPr>
            <p:ph type="title"/>
          </p:nvPr>
        </p:nvSpPr>
        <p:spPr>
          <a:xfrm>
            <a:off x="609600" y="228600"/>
            <a:ext cx="8153400" cy="990600"/>
          </a:xfrm>
        </p:spPr>
        <p:txBody>
          <a:bodyPr>
            <a:normAutofit fontScale="90000"/>
          </a:bodyPr>
          <a:lstStyle/>
          <a:p>
            <a:pPr eaLnBrk="1" fontAlgn="auto" hangingPunct="1">
              <a:spcAft>
                <a:spcPts val="0"/>
              </a:spcAft>
              <a:defRPr/>
            </a:pPr>
            <a:r>
              <a:rPr lang="en-US" altLang="en-US" sz="4000" b="1" smtClean="0">
                <a:solidFill>
                  <a:schemeClr val="tx1"/>
                </a:solidFill>
                <a:latin typeface="Palatino Linotype" pitchFamily="18" charset="0"/>
                <a:ea typeface="+mj-ea"/>
                <a:cs typeface="+mj-cs"/>
              </a:rPr>
              <a:t>Signs of PTSD in teens</a:t>
            </a:r>
            <a:r>
              <a:rPr lang="en-US" altLang="en-US" sz="4000" smtClean="0">
                <a:solidFill>
                  <a:schemeClr val="tx1"/>
                </a:solidFill>
                <a:latin typeface="Palatino Linotype" pitchFamily="18" charset="0"/>
                <a:ea typeface="+mj-ea"/>
                <a:cs typeface="+mj-cs"/>
              </a:rPr>
              <a:t> </a:t>
            </a:r>
            <a:r>
              <a:rPr lang="en-US" altLang="en-US" sz="3200" smtClean="0">
                <a:solidFill>
                  <a:schemeClr val="tx1"/>
                </a:solidFill>
                <a:latin typeface="Palatino Linotype" pitchFamily="18" charset="0"/>
                <a:ea typeface="+mj-ea"/>
                <a:cs typeface="+mj-cs"/>
              </a:rPr>
              <a:t>(ages 13-18)</a:t>
            </a:r>
          </a:p>
        </p:txBody>
      </p:sp>
      <p:sp>
        <p:nvSpPr>
          <p:cNvPr id="140291" name="Rectangle 3"/>
          <p:cNvSpPr>
            <a:spLocks noGrp="1"/>
          </p:cNvSpPr>
          <p:nvPr>
            <p:ph idx="1"/>
          </p:nvPr>
        </p:nvSpPr>
        <p:spPr>
          <a:xfrm>
            <a:off x="612775" y="1600200"/>
            <a:ext cx="8153400" cy="4525963"/>
          </a:xfrm>
        </p:spPr>
        <p:txBody>
          <a:bodyPr/>
          <a:lstStyle/>
          <a:p>
            <a:pPr eaLnBrk="1" hangingPunct="1">
              <a:lnSpc>
                <a:spcPct val="80000"/>
              </a:lnSpc>
              <a:buFont typeface="Wingdings" pitchFamily="2" charset="2"/>
              <a:buChar char="Ø"/>
            </a:pPr>
            <a:r>
              <a:rPr lang="en-US" altLang="en-US" sz="1900" dirty="0" smtClean="0">
                <a:latin typeface="Palatino Linotype" pitchFamily="18" charset="0"/>
                <a:ea typeface="ＭＳ Ｐゴシック" pitchFamily="34" charset="-128"/>
              </a:rPr>
              <a:t>nightmares</a:t>
            </a:r>
          </a:p>
          <a:p>
            <a:pPr eaLnBrk="1" hangingPunct="1">
              <a:lnSpc>
                <a:spcPct val="80000"/>
              </a:lnSpc>
              <a:buFont typeface="Wingdings" pitchFamily="2" charset="2"/>
              <a:buChar char="Ø"/>
            </a:pPr>
            <a:r>
              <a:rPr lang="en-US" altLang="en-US" sz="1900" dirty="0" smtClean="0">
                <a:latin typeface="Palatino Linotype" pitchFamily="18" charset="0"/>
                <a:ea typeface="ＭＳ Ｐゴシック" pitchFamily="34" charset="-128"/>
              </a:rPr>
              <a:t>lack of emotional contact or withdrawal from care givers, family, friends</a:t>
            </a:r>
          </a:p>
          <a:p>
            <a:pPr eaLnBrk="1" hangingPunct="1">
              <a:lnSpc>
                <a:spcPct val="80000"/>
              </a:lnSpc>
              <a:buFont typeface="Wingdings" pitchFamily="2" charset="2"/>
              <a:buChar char="Ø"/>
            </a:pPr>
            <a:r>
              <a:rPr lang="en-US" altLang="en-US" sz="1900" dirty="0" smtClean="0">
                <a:latin typeface="Palatino Linotype" pitchFamily="18" charset="0"/>
                <a:ea typeface="ＭＳ Ｐゴシック" pitchFamily="34" charset="-128"/>
              </a:rPr>
              <a:t>restlessness, inability to sit or listen</a:t>
            </a:r>
          </a:p>
          <a:p>
            <a:pPr eaLnBrk="1" hangingPunct="1">
              <a:lnSpc>
                <a:spcPct val="80000"/>
              </a:lnSpc>
              <a:buFont typeface="Wingdings" pitchFamily="2" charset="2"/>
              <a:buChar char="Ø"/>
            </a:pPr>
            <a:r>
              <a:rPr lang="en-US" altLang="en-US" sz="1900" dirty="0" smtClean="0">
                <a:latin typeface="Palatino Linotype" pitchFamily="18" charset="0"/>
                <a:ea typeface="ＭＳ Ｐゴシック" pitchFamily="34" charset="-128"/>
              </a:rPr>
              <a:t>concentration problems</a:t>
            </a:r>
          </a:p>
          <a:p>
            <a:pPr eaLnBrk="1" hangingPunct="1">
              <a:lnSpc>
                <a:spcPct val="80000"/>
              </a:lnSpc>
              <a:buFont typeface="Wingdings" pitchFamily="2" charset="2"/>
              <a:buChar char="Ø"/>
            </a:pPr>
            <a:r>
              <a:rPr lang="en-US" altLang="en-US" sz="1900" dirty="0" smtClean="0">
                <a:latin typeface="Palatino Linotype" pitchFamily="18" charset="0"/>
                <a:ea typeface="ＭＳ Ｐゴシック" pitchFamily="34" charset="-128"/>
              </a:rPr>
              <a:t>disruptive behaviors</a:t>
            </a:r>
          </a:p>
          <a:p>
            <a:pPr eaLnBrk="1" hangingPunct="1">
              <a:lnSpc>
                <a:spcPct val="80000"/>
              </a:lnSpc>
              <a:buFont typeface="Wingdings" pitchFamily="2" charset="2"/>
              <a:buChar char="Ø"/>
            </a:pPr>
            <a:r>
              <a:rPr lang="en-US" altLang="en-US" sz="1900" dirty="0" smtClean="0">
                <a:latin typeface="Palatino Linotype" pitchFamily="18" charset="0"/>
                <a:ea typeface="ＭＳ Ｐゴシック" pitchFamily="34" charset="-128"/>
              </a:rPr>
              <a:t>inability to make new friends</a:t>
            </a:r>
          </a:p>
          <a:p>
            <a:pPr eaLnBrk="1" hangingPunct="1">
              <a:lnSpc>
                <a:spcPct val="80000"/>
              </a:lnSpc>
              <a:buFont typeface="Wingdings" pitchFamily="2" charset="2"/>
              <a:buChar char="Ø"/>
            </a:pPr>
            <a:r>
              <a:rPr lang="en-US" altLang="en-US" sz="1900" dirty="0" smtClean="0">
                <a:latin typeface="Palatino Linotype" pitchFamily="18" charset="0"/>
                <a:ea typeface="ＭＳ Ｐゴシック" pitchFamily="34" charset="-128"/>
              </a:rPr>
              <a:t>sudden fearful responses to “normal” situations</a:t>
            </a:r>
          </a:p>
          <a:p>
            <a:pPr eaLnBrk="1" hangingPunct="1">
              <a:lnSpc>
                <a:spcPct val="80000"/>
              </a:lnSpc>
              <a:buFont typeface="Wingdings" pitchFamily="2" charset="2"/>
              <a:buChar char="Ø"/>
            </a:pPr>
            <a:r>
              <a:rPr lang="en-US" altLang="en-US" sz="1900" dirty="0" smtClean="0">
                <a:latin typeface="Palatino Linotype" pitchFamily="18" charset="0"/>
                <a:ea typeface="ＭＳ Ｐゴシック" pitchFamily="34" charset="-128"/>
              </a:rPr>
              <a:t>depression</a:t>
            </a:r>
          </a:p>
          <a:p>
            <a:pPr eaLnBrk="1" hangingPunct="1">
              <a:lnSpc>
                <a:spcPct val="80000"/>
              </a:lnSpc>
              <a:buFont typeface="Wingdings" pitchFamily="2" charset="2"/>
              <a:buChar char="Ø"/>
            </a:pPr>
            <a:r>
              <a:rPr lang="en-US" altLang="en-US" sz="1900" dirty="0" smtClean="0">
                <a:latin typeface="Palatino Linotype" pitchFamily="18" charset="0"/>
                <a:ea typeface="ＭＳ Ｐゴシック" pitchFamily="34" charset="-128"/>
              </a:rPr>
              <a:t>moodiness beyond normal teenage behavior</a:t>
            </a:r>
          </a:p>
          <a:p>
            <a:pPr eaLnBrk="1" hangingPunct="1">
              <a:lnSpc>
                <a:spcPct val="80000"/>
              </a:lnSpc>
              <a:buFont typeface="Wingdings" pitchFamily="2" charset="2"/>
              <a:buChar char="Ø"/>
            </a:pPr>
            <a:r>
              <a:rPr lang="en-US" altLang="en-US" sz="1900" dirty="0" smtClean="0">
                <a:latin typeface="Palatino Linotype" pitchFamily="18" charset="0"/>
                <a:ea typeface="ＭＳ Ｐゴシック" pitchFamily="34" charset="-128"/>
              </a:rPr>
              <a:t>physical complaints such as headaches, stomach aches, etc.</a:t>
            </a:r>
          </a:p>
          <a:p>
            <a:pPr eaLnBrk="1" hangingPunct="1">
              <a:lnSpc>
                <a:spcPct val="80000"/>
              </a:lnSpc>
              <a:buFont typeface="Wingdings" pitchFamily="2" charset="2"/>
              <a:buChar char="Ø"/>
            </a:pPr>
            <a:r>
              <a:rPr lang="en-US" altLang="en-US" sz="1900" dirty="0" smtClean="0">
                <a:latin typeface="Palatino Linotype" pitchFamily="18" charset="0"/>
                <a:ea typeface="ＭＳ Ｐゴシック" pitchFamily="34" charset="-128"/>
              </a:rPr>
              <a:t>aggressive behavior</a:t>
            </a:r>
          </a:p>
          <a:p>
            <a:pPr eaLnBrk="1" hangingPunct="1">
              <a:lnSpc>
                <a:spcPct val="80000"/>
              </a:lnSpc>
              <a:buFont typeface="Wingdings" pitchFamily="2" charset="2"/>
              <a:buChar char="Ø"/>
            </a:pPr>
            <a:r>
              <a:rPr lang="en-US" altLang="en-US" sz="1900" dirty="0" smtClean="0">
                <a:latin typeface="Palatino Linotype" pitchFamily="18" charset="0"/>
                <a:ea typeface="ＭＳ Ｐゴシック" pitchFamily="34" charset="-128"/>
              </a:rPr>
              <a:t>sexual aggression</a:t>
            </a:r>
          </a:p>
          <a:p>
            <a:pPr eaLnBrk="1" hangingPunct="1">
              <a:lnSpc>
                <a:spcPct val="80000"/>
              </a:lnSpc>
              <a:buFont typeface="Wingdings" pitchFamily="2" charset="2"/>
              <a:buChar char="Ø"/>
            </a:pPr>
            <a:r>
              <a:rPr lang="en-US" altLang="en-US" sz="1900" dirty="0" smtClean="0">
                <a:latin typeface="Palatino Linotype" pitchFamily="18" charset="0"/>
                <a:ea typeface="ＭＳ Ｐゴシック" pitchFamily="34" charset="-128"/>
              </a:rPr>
              <a:t>substance use/abuse</a:t>
            </a:r>
          </a:p>
        </p:txBody>
      </p:sp>
    </p:spTree>
    <p:extLst>
      <p:ext uri="{BB962C8B-B14F-4D97-AF65-F5344CB8AC3E}">
        <p14:creationId xmlns:p14="http://schemas.microsoft.com/office/powerpoint/2010/main" val="325600535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Questions?</a:t>
            </a:r>
            <a:endParaRPr lang="en-US" b="1" dirty="0"/>
          </a:p>
        </p:txBody>
      </p:sp>
      <p:sp>
        <p:nvSpPr>
          <p:cNvPr id="3" name="Content Placeholder 2"/>
          <p:cNvSpPr>
            <a:spLocks noGrp="1"/>
          </p:cNvSpPr>
          <p:nvPr>
            <p:ph idx="1"/>
          </p:nvPr>
        </p:nvSpPr>
        <p:spPr/>
        <p:txBody>
          <a:bodyPr/>
          <a:lstStyle/>
          <a:p>
            <a:r>
              <a:rPr lang="en-US" b="1" dirty="0" smtClean="0">
                <a:solidFill>
                  <a:srgbClr val="4E501F"/>
                </a:solidFill>
              </a:rPr>
              <a:t>Deena </a:t>
            </a:r>
            <a:r>
              <a:rPr lang="en-US" b="1" dirty="0" err="1" smtClean="0">
                <a:solidFill>
                  <a:srgbClr val="4E501F"/>
                </a:solidFill>
              </a:rPr>
              <a:t>Sharuk</a:t>
            </a:r>
            <a:r>
              <a:rPr lang="en-US" b="1" dirty="0" smtClean="0">
                <a:solidFill>
                  <a:srgbClr val="4E501F"/>
                </a:solidFill>
              </a:rPr>
              <a:t>: </a:t>
            </a:r>
          </a:p>
          <a:p>
            <a:pPr lvl="1"/>
            <a:r>
              <a:rPr lang="en-US" dirty="0" smtClean="0">
                <a:solidFill>
                  <a:srgbClr val="4E501F"/>
                </a:solidFill>
              </a:rPr>
              <a:t>deena@justice4all.org </a:t>
            </a:r>
          </a:p>
          <a:p>
            <a:endParaRPr lang="en-US" dirty="0" smtClean="0">
              <a:solidFill>
                <a:srgbClr val="4E501F"/>
              </a:solidFill>
            </a:endParaRPr>
          </a:p>
          <a:p>
            <a:r>
              <a:rPr lang="en-US" b="1" dirty="0" smtClean="0">
                <a:solidFill>
                  <a:srgbClr val="4E501F"/>
                </a:solidFill>
              </a:rPr>
              <a:t>Tanishka Cruz:</a:t>
            </a:r>
          </a:p>
          <a:p>
            <a:pPr lvl="1"/>
            <a:r>
              <a:rPr lang="en-US" dirty="0" err="1" smtClean="0">
                <a:solidFill>
                  <a:srgbClr val="4E501F"/>
                </a:solidFill>
              </a:rPr>
              <a:t>tcruz@tcruzlaw.com</a:t>
            </a:r>
            <a:endParaRPr lang="en-US" dirty="0" smtClean="0">
              <a:solidFill>
                <a:srgbClr val="4E501F"/>
              </a:solidFill>
            </a:endParaRPr>
          </a:p>
          <a:p>
            <a:pPr marL="411163" lvl="1" indent="0">
              <a:buNone/>
            </a:pPr>
            <a:endParaRPr lang="en-US" dirty="0" smtClean="0"/>
          </a:p>
          <a:p>
            <a:pPr marL="411163" lvl="1" indent="0">
              <a:buNone/>
            </a:pPr>
            <a:r>
              <a:rPr lang="en-US" b="1" dirty="0" smtClean="0"/>
              <a:t>Legal Aid Justice Center </a:t>
            </a:r>
          </a:p>
          <a:p>
            <a:pPr marL="411163" lvl="1" indent="0">
              <a:buNone/>
            </a:pPr>
            <a:r>
              <a:rPr lang="en-US" b="1" dirty="0" smtClean="0"/>
              <a:t>1000 Preston Avenue</a:t>
            </a:r>
          </a:p>
          <a:p>
            <a:pPr marL="411163" lvl="1" indent="0">
              <a:buNone/>
            </a:pPr>
            <a:r>
              <a:rPr lang="en-US" b="1" dirty="0" smtClean="0"/>
              <a:t>Charlottesville, VA 22903 </a:t>
            </a:r>
          </a:p>
          <a:p>
            <a:pPr marL="411163" lvl="1" indent="0">
              <a:buNone/>
            </a:pPr>
            <a:r>
              <a:rPr lang="en-US" b="1" dirty="0" smtClean="0"/>
              <a:t>(434)-977-0553 </a:t>
            </a:r>
            <a:endParaRPr lang="en-US" b="1" dirty="0"/>
          </a:p>
        </p:txBody>
      </p:sp>
    </p:spTree>
    <p:extLst>
      <p:ext uri="{BB962C8B-B14F-4D97-AF65-F5344CB8AC3E}">
        <p14:creationId xmlns:p14="http://schemas.microsoft.com/office/powerpoint/2010/main" val="3249237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bwMode="auto"/>
        <p:txBody>
          <a:bodyPr wrap="square" numCol="1" anchorCtr="0" compatLnSpc="1">
            <a:prstTxWarp prst="textNoShape">
              <a:avLst/>
            </a:prstTxWarp>
          </a:bodyPr>
          <a:lstStyle/>
          <a:p>
            <a:pPr eaLnBrk="1" hangingPunct="1"/>
            <a:r>
              <a:rPr lang="en-US" altLang="en-US" cap="none" smtClean="0">
                <a:latin typeface="Tw Cen MT" pitchFamily="34" charset="0"/>
                <a:ea typeface="ＭＳ Ｐゴシック" pitchFamily="34" charset="-128"/>
              </a:rPr>
              <a:t>Definition of </a:t>
            </a:r>
            <a:r>
              <a:rPr lang="ja-JP" altLang="en-US" cap="none" smtClean="0">
                <a:latin typeface="Tw Cen MT" pitchFamily="34" charset="0"/>
                <a:ea typeface="MS PMincho" pitchFamily="18" charset="-128"/>
              </a:rPr>
              <a:t>“</a:t>
            </a:r>
            <a:r>
              <a:rPr lang="en-US" altLang="ja-JP" cap="none" smtClean="0">
                <a:latin typeface="Tw Cen MT" pitchFamily="34" charset="0"/>
                <a:ea typeface="ＭＳ Ｐゴシック" pitchFamily="34" charset="-128"/>
              </a:rPr>
              <a:t>child</a:t>
            </a:r>
            <a:r>
              <a:rPr lang="ja-JP" altLang="en-US" cap="none" smtClean="0">
                <a:latin typeface="Tw Cen MT" pitchFamily="34" charset="0"/>
                <a:ea typeface="MS PMincho" pitchFamily="18" charset="-128"/>
              </a:rPr>
              <a:t>”</a:t>
            </a:r>
            <a:r>
              <a:rPr lang="en-US" altLang="ja-JP" cap="none" smtClean="0">
                <a:latin typeface="Tw Cen MT" pitchFamily="34" charset="0"/>
                <a:ea typeface="MS PMincho" pitchFamily="18" charset="-128"/>
              </a:rPr>
              <a:t>/UAC</a:t>
            </a:r>
            <a:endParaRPr lang="en-US" altLang="en-US" cap="none" smtClean="0">
              <a:latin typeface="Tw Cen MT" pitchFamily="34" charset="0"/>
              <a:ea typeface="ＭＳ Ｐゴシック" pitchFamily="34" charset="-128"/>
            </a:endParaRPr>
          </a:p>
        </p:txBody>
      </p:sp>
      <p:sp>
        <p:nvSpPr>
          <p:cNvPr id="21507" name="Content Placeholder 2"/>
          <p:cNvSpPr>
            <a:spLocks noGrp="1"/>
          </p:cNvSpPr>
          <p:nvPr>
            <p:ph idx="1"/>
          </p:nvPr>
        </p:nvSpPr>
        <p:spPr>
          <a:xfrm>
            <a:off x="609600" y="1676400"/>
            <a:ext cx="8153400" cy="5029200"/>
          </a:xfrm>
        </p:spPr>
        <p:txBody>
          <a:bodyPr/>
          <a:lstStyle/>
          <a:p>
            <a:pPr eaLnBrk="1" hangingPunct="1"/>
            <a:r>
              <a:rPr lang="en-US" altLang="en-US" sz="2000" b="1" dirty="0" smtClean="0">
                <a:latin typeface="Tw Cen MT" pitchFamily="34" charset="0"/>
                <a:ea typeface="ＭＳ Ｐゴシック" pitchFamily="34" charset="-128"/>
                <a:cs typeface="Aharoni" pitchFamily="2" charset="-79"/>
              </a:rPr>
              <a:t>In general</a:t>
            </a:r>
            <a:r>
              <a:rPr lang="en-US" altLang="en-US" sz="2000" b="1" dirty="0">
                <a:latin typeface="Tw Cen MT" pitchFamily="34" charset="0"/>
                <a:ea typeface="ＭＳ Ｐゴシック" pitchFamily="34" charset="-128"/>
                <a:cs typeface="Aharoni" pitchFamily="2" charset="-79"/>
              </a:rPr>
              <a:t> </a:t>
            </a:r>
            <a:r>
              <a:rPr lang="en-US" altLang="en-US" sz="2000" b="1" dirty="0" smtClean="0">
                <a:latin typeface="Tw Cen MT" pitchFamily="34" charset="0"/>
                <a:ea typeface="ＭＳ Ｐゴシック" pitchFamily="34" charset="-128"/>
                <a:cs typeface="Aharoni" pitchFamily="2" charset="-79"/>
              </a:rPr>
              <a:t>a child is defined as under 21 &amp; unmarried for family-based immigration categories</a:t>
            </a:r>
            <a:endParaRPr lang="en-US" altLang="en-US" sz="2000" b="1" dirty="0">
              <a:latin typeface="Tw Cen MT" pitchFamily="34" charset="0"/>
              <a:ea typeface="ＭＳ Ｐゴシック" pitchFamily="34" charset="-128"/>
              <a:cs typeface="Aharoni" pitchFamily="2" charset="-79"/>
            </a:endParaRPr>
          </a:p>
          <a:p>
            <a:pPr eaLnBrk="1" hangingPunct="1"/>
            <a:r>
              <a:rPr lang="en-US" altLang="en-US" sz="2000" b="1" dirty="0" smtClean="0">
                <a:latin typeface="Tw Cen MT" pitchFamily="34" charset="0"/>
                <a:ea typeface="ＭＳ Ｐゴシック" pitchFamily="34" charset="-128"/>
                <a:cs typeface="Aharoni" pitchFamily="2" charset="-79"/>
              </a:rPr>
              <a:t>Unaccompanied Alien Child (UAC):</a:t>
            </a:r>
          </a:p>
          <a:p>
            <a:pPr lvl="1" eaLnBrk="1" hangingPunct="1"/>
            <a:r>
              <a:rPr lang="en-US" altLang="en-US" sz="1600" b="1" dirty="0" smtClean="0">
                <a:latin typeface="Tw Cen MT" pitchFamily="34" charset="0"/>
                <a:ea typeface="ＭＳ Ｐゴシック" pitchFamily="34" charset="-128"/>
                <a:cs typeface="Aharoni" pitchFamily="2" charset="-79"/>
              </a:rPr>
              <a:t> </a:t>
            </a:r>
            <a:r>
              <a:rPr lang="en-US" altLang="en-US" b="1" dirty="0" smtClean="0">
                <a:latin typeface="Tw Cen MT" pitchFamily="34" charset="0"/>
                <a:ea typeface="ＭＳ Ｐゴシック" pitchFamily="34" charset="-128"/>
                <a:cs typeface="Aharoni" pitchFamily="2" charset="-79"/>
              </a:rPr>
              <a:t>has no lawful immigration status in the United States</a:t>
            </a:r>
          </a:p>
          <a:p>
            <a:pPr lvl="2" eaLnBrk="1" hangingPunct="1"/>
            <a:r>
              <a:rPr lang="en-US" altLang="en-US" dirty="0">
                <a:latin typeface="Tw Cen MT" pitchFamily="34" charset="0"/>
                <a:ea typeface="ＭＳ Ｐゴシック" pitchFamily="34" charset="-128"/>
                <a:cs typeface="Aharoni" pitchFamily="2" charset="-79"/>
              </a:rPr>
              <a:t>not status, but a designation with certain advantages, i.e., asylum filings, VD at government expense, potentially SIJS-eligible; and certain disadvantages, i.e., will be detained if encountered at border or </a:t>
            </a:r>
            <a:r>
              <a:rPr lang="en-US" altLang="en-US" dirty="0" smtClean="0">
                <a:latin typeface="Tw Cen MT" pitchFamily="34" charset="0"/>
                <a:ea typeface="ＭＳ Ｐゴシック" pitchFamily="34" charset="-128"/>
                <a:cs typeface="Aharoni" pitchFamily="2" charset="-79"/>
              </a:rPr>
              <a:t>interior</a:t>
            </a:r>
            <a:endParaRPr lang="en-US" altLang="en-US" b="1" dirty="0" smtClean="0">
              <a:latin typeface="Tw Cen MT" pitchFamily="34" charset="0"/>
              <a:ea typeface="ＭＳ Ｐゴシック" pitchFamily="34" charset="-128"/>
              <a:cs typeface="Aharoni" pitchFamily="2" charset="-79"/>
            </a:endParaRPr>
          </a:p>
          <a:p>
            <a:pPr lvl="1" eaLnBrk="1" hangingPunct="1"/>
            <a:r>
              <a:rPr lang="en-US" altLang="en-US" b="1" dirty="0" smtClean="0">
                <a:latin typeface="Tw Cen MT" pitchFamily="34" charset="0"/>
                <a:ea typeface="ＭＳ Ｐゴシック" pitchFamily="34" charset="-128"/>
                <a:cs typeface="Aharoni" pitchFamily="2" charset="-79"/>
              </a:rPr>
              <a:t>has not attained 18 years of age</a:t>
            </a:r>
          </a:p>
          <a:p>
            <a:pPr lvl="1" eaLnBrk="1" hangingPunct="1"/>
            <a:r>
              <a:rPr lang="en-US" altLang="en-US" b="1" dirty="0" smtClean="0">
                <a:latin typeface="Tw Cen MT" pitchFamily="34" charset="0"/>
                <a:ea typeface="ＭＳ Ｐゴシック" pitchFamily="34" charset="-128"/>
                <a:cs typeface="Aharoni" pitchFamily="2" charset="-79"/>
              </a:rPr>
              <a:t>with respect to whom -</a:t>
            </a:r>
          </a:p>
          <a:p>
            <a:pPr lvl="2" eaLnBrk="1" hangingPunct="1"/>
            <a:r>
              <a:rPr lang="en-US" altLang="en-US" sz="2000" b="1" dirty="0" smtClean="0">
                <a:latin typeface="Tw Cen MT" pitchFamily="34" charset="0"/>
                <a:ea typeface="ＭＳ Ｐゴシック" pitchFamily="34" charset="-128"/>
                <a:cs typeface="Aharoni" pitchFamily="2" charset="-79"/>
              </a:rPr>
              <a:t>there is no parent or legal guardian in the United States: or</a:t>
            </a:r>
          </a:p>
          <a:p>
            <a:pPr lvl="2" eaLnBrk="1" hangingPunct="1"/>
            <a:r>
              <a:rPr lang="en-US" altLang="en-US" sz="2000" b="1" dirty="0" smtClean="0">
                <a:latin typeface="Tw Cen MT" pitchFamily="34" charset="0"/>
                <a:ea typeface="ＭＳ Ｐゴシック" pitchFamily="34" charset="-128"/>
                <a:cs typeface="Aharoni" pitchFamily="2" charset="-79"/>
              </a:rPr>
              <a:t>no parent or legal guardian in the United States is available to provide care</a:t>
            </a:r>
          </a:p>
          <a:p>
            <a:pPr lvl="3" eaLnBrk="1" hangingPunct="1"/>
            <a:r>
              <a:rPr lang="en-US" altLang="en-US" dirty="0">
                <a:latin typeface="Tw Cen MT" pitchFamily="34" charset="0"/>
                <a:ea typeface="ＭＳ Ｐゴシック" pitchFamily="34" charset="-128"/>
              </a:rPr>
              <a:t>Protections are not lost if guardian is appointed by State </a:t>
            </a:r>
            <a:r>
              <a:rPr lang="en-US" altLang="en-US" dirty="0" smtClean="0">
                <a:latin typeface="Tw Cen MT" pitchFamily="34" charset="0"/>
                <a:ea typeface="ＭＳ Ｐゴシック" pitchFamily="34" charset="-128"/>
              </a:rPr>
              <a:t>court</a:t>
            </a:r>
            <a:endParaRPr lang="en-US" altLang="en-US" b="1" dirty="0" smtClean="0">
              <a:latin typeface="Tw Cen MT" pitchFamily="34" charset="0"/>
              <a:ea typeface="ＭＳ Ｐゴシック" pitchFamily="34" charset="-128"/>
              <a:cs typeface="Aharoni" pitchFamily="2" charset="-79"/>
            </a:endParaRPr>
          </a:p>
          <a:p>
            <a:pPr lvl="1" eaLnBrk="1" hangingPunct="1"/>
            <a:r>
              <a:rPr lang="en-US" altLang="en-US" b="1" dirty="0" smtClean="0">
                <a:latin typeface="Tw Cen MT" pitchFamily="34" charset="0"/>
                <a:ea typeface="ＭＳ Ｐゴシック" pitchFamily="34" charset="-128"/>
                <a:cs typeface="Aharoni" pitchFamily="2" charset="-79"/>
              </a:rPr>
              <a:t>Federal custody determinations (ORR v. DHS) depends on age</a:t>
            </a:r>
            <a:r>
              <a:rPr lang="en-US" altLang="en-US" b="1" dirty="0" smtClean="0">
                <a:solidFill>
                  <a:srgbClr val="FF0000"/>
                </a:solidFill>
                <a:latin typeface="Tw Cen MT" pitchFamily="34" charset="0"/>
                <a:ea typeface="ＭＳ Ｐゴシック" pitchFamily="34" charset="-128"/>
                <a:cs typeface="Aharoni" pitchFamily="2" charset="-79"/>
              </a:rPr>
              <a:t> and accompanied v. unaccompanied status</a:t>
            </a:r>
            <a:endParaRPr lang="en-US" altLang="en-US" sz="4000" b="1" dirty="0" smtClean="0">
              <a:latin typeface="Tw Cen MT" pitchFamily="34" charset="0"/>
              <a:ea typeface="ＭＳ Ｐゴシック"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fontAlgn="auto" hangingPunct="1">
              <a:spcAft>
                <a:spcPts val="0"/>
              </a:spcAft>
              <a:defRPr/>
            </a:pPr>
            <a:r>
              <a:rPr lang="en-US">
                <a:solidFill>
                  <a:schemeClr val="accent1">
                    <a:lumMod val="75000"/>
                  </a:schemeClr>
                </a:solidFill>
                <a:latin typeface="Tw Cen MT" charset="0"/>
                <a:ea typeface="+mj-ea"/>
                <a:cs typeface="+mj-cs"/>
              </a:rPr>
              <a:t>Treatment of Children</a:t>
            </a:r>
          </a:p>
        </p:txBody>
      </p:sp>
      <p:sp>
        <p:nvSpPr>
          <p:cNvPr id="23555" name="Content Placeholder 2"/>
          <p:cNvSpPr>
            <a:spLocks noGrp="1"/>
          </p:cNvSpPr>
          <p:nvPr>
            <p:ph idx="1"/>
          </p:nvPr>
        </p:nvSpPr>
        <p:spPr>
          <a:xfrm>
            <a:off x="612775" y="1752600"/>
            <a:ext cx="8153400" cy="5029200"/>
          </a:xfrm>
        </p:spPr>
        <p:txBody>
          <a:bodyPr rtlCol="0">
            <a:normAutofit lnSpcReduction="10000"/>
          </a:bodyPr>
          <a:lstStyle/>
          <a:p>
            <a:pPr eaLnBrk="1" fontAlgn="auto" hangingPunct="1">
              <a:spcAft>
                <a:spcPts val="0"/>
              </a:spcAft>
              <a:buFont typeface="Arial" pitchFamily="34" charset="0"/>
              <a:buChar char="•"/>
              <a:defRPr/>
            </a:pPr>
            <a:r>
              <a:rPr lang="en-US" dirty="0" smtClean="0">
                <a:latin typeface="Tw Cen MT" charset="0"/>
                <a:ea typeface="+mn-ea"/>
                <a:cs typeface="+mn-cs"/>
              </a:rPr>
              <a:t>Children </a:t>
            </a:r>
            <a:r>
              <a:rPr lang="en-US" dirty="0">
                <a:latin typeface="Tw Cen MT" charset="0"/>
                <a:ea typeface="+mn-ea"/>
                <a:cs typeface="+mn-cs"/>
              </a:rPr>
              <a:t>can be and are deported!</a:t>
            </a:r>
          </a:p>
          <a:p>
            <a:pPr eaLnBrk="1" fontAlgn="auto" hangingPunct="1">
              <a:spcAft>
                <a:spcPts val="0"/>
              </a:spcAft>
              <a:buFont typeface="Arial" pitchFamily="34" charset="0"/>
              <a:buChar char="•"/>
              <a:defRPr/>
            </a:pPr>
            <a:r>
              <a:rPr lang="en-US" dirty="0">
                <a:latin typeface="Tw Cen MT" charset="0"/>
                <a:ea typeface="+mn-ea"/>
                <a:cs typeface="+mn-cs"/>
              </a:rPr>
              <a:t>No GAL, no court-appointed attorney, no PD-like </a:t>
            </a:r>
            <a:r>
              <a:rPr lang="en-US" dirty="0" smtClean="0">
                <a:latin typeface="Tw Cen MT" charset="0"/>
                <a:ea typeface="+mn-ea"/>
                <a:cs typeface="+mn-cs"/>
              </a:rPr>
              <a:t>system, no </a:t>
            </a:r>
            <a:r>
              <a:rPr lang="en-US" dirty="0">
                <a:latin typeface="Tw Cen MT" charset="0"/>
                <a:ea typeface="+mn-ea"/>
                <a:cs typeface="+mn-cs"/>
              </a:rPr>
              <a:t>best interest standard</a:t>
            </a:r>
          </a:p>
          <a:p>
            <a:pPr eaLnBrk="1" fontAlgn="auto" hangingPunct="1">
              <a:spcAft>
                <a:spcPts val="0"/>
              </a:spcAft>
              <a:buFont typeface="Arial" pitchFamily="34" charset="0"/>
              <a:buChar char="•"/>
              <a:defRPr/>
            </a:pPr>
            <a:r>
              <a:rPr lang="en-US" dirty="0">
                <a:latin typeface="Tw Cen MT" charset="0"/>
                <a:ea typeface="+mn-ea"/>
                <a:cs typeface="+mn-cs"/>
              </a:rPr>
              <a:t>Some guidelines around interviewing (not enforceable, agency-generated)</a:t>
            </a:r>
          </a:p>
          <a:p>
            <a:pPr eaLnBrk="1" fontAlgn="auto" hangingPunct="1">
              <a:spcAft>
                <a:spcPts val="0"/>
              </a:spcAft>
              <a:buFont typeface="Arial" pitchFamily="34" charset="0"/>
              <a:buChar char="•"/>
              <a:defRPr/>
            </a:pPr>
            <a:r>
              <a:rPr lang="en-US" dirty="0">
                <a:latin typeface="Tw Cen MT" charset="0"/>
                <a:ea typeface="+mn-ea"/>
                <a:cs typeface="+mn-cs"/>
              </a:rPr>
              <a:t>Some protections for minor asylum applicants</a:t>
            </a:r>
          </a:p>
          <a:p>
            <a:pPr eaLnBrk="1" fontAlgn="auto" hangingPunct="1">
              <a:spcAft>
                <a:spcPts val="0"/>
              </a:spcAft>
              <a:buFont typeface="Arial" pitchFamily="34" charset="0"/>
              <a:buChar char="•"/>
              <a:defRPr/>
            </a:pPr>
            <a:r>
              <a:rPr lang="en-US" dirty="0">
                <a:latin typeface="Tw Cen MT" charset="0"/>
                <a:ea typeface="+mn-ea"/>
                <a:cs typeface="+mn-cs"/>
              </a:rPr>
              <a:t>Juvenile Docket in </a:t>
            </a:r>
            <a:r>
              <a:rPr lang="en-US" dirty="0" smtClean="0">
                <a:latin typeface="Tw Cen MT" charset="0"/>
                <a:ea typeface="+mn-ea"/>
                <a:cs typeface="+mn-cs"/>
              </a:rPr>
              <a:t>Immigration Courts </a:t>
            </a:r>
            <a:endParaRPr lang="en-US" dirty="0">
              <a:latin typeface="Tw Cen MT" charset="0"/>
              <a:ea typeface="+mn-ea"/>
              <a:cs typeface="+mn-cs"/>
            </a:endParaRPr>
          </a:p>
          <a:p>
            <a:pPr eaLnBrk="1" fontAlgn="auto" hangingPunct="1">
              <a:spcAft>
                <a:spcPts val="0"/>
              </a:spcAft>
              <a:buFont typeface="Arial" pitchFamily="34" charset="0"/>
              <a:buChar char="•"/>
              <a:defRPr/>
            </a:pPr>
            <a:r>
              <a:rPr lang="en-US" dirty="0">
                <a:latin typeface="Tw Cen MT" charset="0"/>
                <a:ea typeface="+mn-ea"/>
                <a:cs typeface="+mn-cs"/>
              </a:rPr>
              <a:t>Custody is different</a:t>
            </a:r>
          </a:p>
          <a:p>
            <a:pPr eaLnBrk="1" fontAlgn="auto" hangingPunct="1">
              <a:spcAft>
                <a:spcPts val="0"/>
              </a:spcAft>
              <a:buFont typeface="Arial" pitchFamily="34" charset="0"/>
              <a:buChar char="•"/>
              <a:defRPr/>
            </a:pPr>
            <a:r>
              <a:rPr lang="en-US" dirty="0">
                <a:latin typeface="Tw Cen MT" charset="0"/>
                <a:ea typeface="+mn-ea"/>
                <a:cs typeface="+mn-cs"/>
              </a:rPr>
              <a:t>Juvenile adjudications are different</a:t>
            </a:r>
          </a:p>
          <a:p>
            <a:pPr eaLnBrk="1" fontAlgn="auto" hangingPunct="1">
              <a:spcAft>
                <a:spcPts val="0"/>
              </a:spcAft>
              <a:buFont typeface="Arial" pitchFamily="34" charset="0"/>
              <a:buChar char="•"/>
              <a:defRPr/>
            </a:pPr>
            <a:r>
              <a:rPr lang="en-US" dirty="0">
                <a:latin typeface="Tw Cen MT" charset="0"/>
                <a:ea typeface="+mn-ea"/>
                <a:cs typeface="+mn-cs"/>
              </a:rPr>
              <a:t>Special Immigrant Juvenile Status </a:t>
            </a:r>
            <a:endParaRPr lang="en-US" dirty="0" smtClean="0">
              <a:latin typeface="Tw Cen MT" charset="0"/>
              <a:ea typeface="+mn-ea"/>
              <a:cs typeface="+mn-cs"/>
            </a:endParaRPr>
          </a:p>
          <a:p>
            <a:pPr eaLnBrk="1" fontAlgn="auto" hangingPunct="1">
              <a:spcAft>
                <a:spcPts val="0"/>
              </a:spcAft>
              <a:buFont typeface="Arial" pitchFamily="34" charset="0"/>
              <a:buChar char="•"/>
              <a:defRPr/>
            </a:pPr>
            <a:r>
              <a:rPr lang="en-US" dirty="0" smtClean="0">
                <a:latin typeface="Tw Cen MT" charset="0"/>
                <a:ea typeface="+mn-ea"/>
                <a:cs typeface="+mn-cs"/>
              </a:rPr>
              <a:t>Kids from contiguous countries (MX,CN) treated differently from kids from non-contiguous countries</a:t>
            </a:r>
            <a:endParaRPr lang="en-US" dirty="0">
              <a:latin typeface="Tw Cen MT" charset="0"/>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fontAlgn="auto" hangingPunct="1">
              <a:spcAft>
                <a:spcPts val="0"/>
              </a:spcAft>
              <a:defRPr/>
            </a:pPr>
            <a:r>
              <a:rPr lang="en-US" altLang="en-US" smtClean="0">
                <a:solidFill>
                  <a:schemeClr val="accent1">
                    <a:lumMod val="75000"/>
                  </a:schemeClr>
                </a:solidFill>
                <a:ea typeface="+mj-ea"/>
                <a:cs typeface="+mj-cs"/>
              </a:rPr>
              <a:t>Immigration Court</a:t>
            </a:r>
          </a:p>
        </p:txBody>
      </p:sp>
      <p:pic>
        <p:nvPicPr>
          <p:cNvPr id="30723" name="Content Placeholder 16" descr="Picture of Court 2.png">
            <a:hlinkClick r:id="rId3"/>
          </p:cNvPr>
          <p:cNvPicPr>
            <a:picLocks noGrp="1" noChangeAspect="1"/>
          </p:cNvPicPr>
          <p:nvPr>
            <p:ph idx="1"/>
          </p:nvPr>
        </p:nvPicPr>
        <p:blipFill>
          <a:blip r:embed="rId4">
            <a:extLst>
              <a:ext uri="{28A0092B-C50C-407E-A947-70E740481C1C}">
                <a14:useLocalDpi xmlns:a14="http://schemas.microsoft.com/office/drawing/2010/main" val="0"/>
              </a:ext>
            </a:extLst>
          </a:blip>
          <a:srcRect/>
          <a:stretch>
            <a:fillRect/>
          </a:stretch>
        </p:blipFill>
        <p:spPr>
          <a:xfrm>
            <a:off x="1143000" y="1752600"/>
            <a:ext cx="6705600" cy="4648200"/>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25655</TotalTime>
  <Words>3777</Words>
  <Application>Microsoft Macintosh PowerPoint</Application>
  <PresentationFormat>On-screen Show (4:3)</PresentationFormat>
  <Paragraphs>478</Paragraphs>
  <Slides>62</Slides>
  <Notes>34</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62</vt:i4>
      </vt:variant>
    </vt:vector>
  </HeadingPairs>
  <TitlesOfParts>
    <vt:vector size="76" baseType="lpstr">
      <vt:lpstr>Aharoni</vt:lpstr>
      <vt:lpstr>Arial</vt:lpstr>
      <vt:lpstr>Book Antiqua</vt:lpstr>
      <vt:lpstr>Calibri</vt:lpstr>
      <vt:lpstr>Century Gothic</vt:lpstr>
      <vt:lpstr>Constantia</vt:lpstr>
      <vt:lpstr>MS Gothic</vt:lpstr>
      <vt:lpstr>MS PMincho</vt:lpstr>
      <vt:lpstr>ＭＳ Ｐゴシック</vt:lpstr>
      <vt:lpstr>Palatino Linotype</vt:lpstr>
      <vt:lpstr>Papyrus</vt:lpstr>
      <vt:lpstr>Tw Cen MT</vt:lpstr>
      <vt:lpstr>Wingdings</vt:lpstr>
      <vt:lpstr>Apothecary</vt:lpstr>
      <vt:lpstr>Unaccompanied and immigrant minors Information session   </vt:lpstr>
      <vt:lpstr>Agencies: Overview </vt:lpstr>
      <vt:lpstr>PowerPoint Presentation</vt:lpstr>
      <vt:lpstr>Immigration &amp; children/current issues</vt:lpstr>
      <vt:lpstr>IMMIGRATION &amp; CHILDREN: outline of topics</vt:lpstr>
      <vt:lpstr>TVPRA </vt:lpstr>
      <vt:lpstr>Definition of “child”/UAC</vt:lpstr>
      <vt:lpstr>Treatment of Children</vt:lpstr>
      <vt:lpstr>Immigration Court</vt:lpstr>
      <vt:lpstr>How Children come into contact with immigration authorities</vt:lpstr>
      <vt:lpstr>Protecting our Kids</vt:lpstr>
      <vt:lpstr>Special immigrant juvenile status</vt:lpstr>
      <vt:lpstr>SIJS</vt:lpstr>
      <vt:lpstr>Core Requirements </vt:lpstr>
      <vt:lpstr>Step Two: Immigration Procedure</vt:lpstr>
      <vt:lpstr>Other Considerations</vt:lpstr>
      <vt:lpstr>Benefits </vt:lpstr>
      <vt:lpstr>Deferred Action for Childhood Arrivals (DACA)</vt:lpstr>
      <vt:lpstr>Key Guidelines</vt:lpstr>
      <vt:lpstr>Rescission of DACA</vt:lpstr>
      <vt:lpstr>Reinstatement of DACA: Regents of California v. Department of Homeland Security</vt:lpstr>
      <vt:lpstr>New Applications on the Horizon?</vt:lpstr>
      <vt:lpstr>Other Pathways to Status</vt:lpstr>
      <vt:lpstr> Children &amp; Asylum </vt:lpstr>
      <vt:lpstr>CHILDREN &amp; ASYLUM </vt:lpstr>
      <vt:lpstr>Frivolous Claim?</vt:lpstr>
      <vt:lpstr>Children are Different </vt:lpstr>
      <vt:lpstr>Elements of asylum</vt:lpstr>
      <vt:lpstr>Defining persecution</vt:lpstr>
      <vt:lpstr>Persecution:  2 alternatives</vt:lpstr>
      <vt:lpstr> Persecution of children</vt:lpstr>
      <vt:lpstr> Persecutor of children</vt:lpstr>
      <vt:lpstr>:  Well-founded fear</vt:lpstr>
      <vt:lpstr>Nexus: “on account of”</vt:lpstr>
      <vt:lpstr>Political Opinion</vt:lpstr>
      <vt:lpstr> Social Group</vt:lpstr>
      <vt:lpstr>Matter of M-E-V-G, 26 I&amp;N DEC 227 (BIA 2014)</vt:lpstr>
      <vt:lpstr>Matter of W-G-R-, 26 I &amp; N Dec. 208 (BIA 2014)</vt:lpstr>
      <vt:lpstr>Social Groups</vt:lpstr>
      <vt:lpstr>Derivative Asylum Status </vt:lpstr>
      <vt:lpstr>U nonimmigrant status, “U visa”</vt:lpstr>
      <vt:lpstr>U VISA</vt:lpstr>
      <vt:lpstr>Qualifying Criminal Activities </vt:lpstr>
      <vt:lpstr>Purpose of the U Visa</vt:lpstr>
      <vt:lpstr>Benefits of the U Visa</vt:lpstr>
      <vt:lpstr>T nonimmigrant status, “t visa” </vt:lpstr>
      <vt:lpstr>T VISA ELIGIBILITY</vt:lpstr>
      <vt:lpstr>Trafficking Definitions</vt:lpstr>
      <vt:lpstr>Trafficking Venues</vt:lpstr>
      <vt:lpstr>Comparison of U and T Visas</vt:lpstr>
      <vt:lpstr>Violence against women act (VAWA)</vt:lpstr>
      <vt:lpstr>Protections under VAWA</vt:lpstr>
      <vt:lpstr>VAWA Eligibility </vt:lpstr>
      <vt:lpstr>VAWA Cancellation of Removal</vt:lpstr>
      <vt:lpstr>Voluntary departure</vt:lpstr>
      <vt:lpstr>Voluntary Departure </vt:lpstr>
      <vt:lpstr>How Can You Help?</vt:lpstr>
      <vt:lpstr>How Can you Help?</vt:lpstr>
      <vt:lpstr>PowerPoint Presentation</vt:lpstr>
      <vt:lpstr>Clients Experiencing Trauma due to Migration</vt:lpstr>
      <vt:lpstr>Signs of PTSD in teens (ages 13-18)</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Introductory Training:  Representing Unaccompanied Children in Removal Proceedings</dc:title>
  <dc:creator>KIND</dc:creator>
  <cp:lastModifiedBy>Microsoft Office User</cp:lastModifiedBy>
  <cp:revision>678</cp:revision>
  <cp:lastPrinted>2012-02-01T21:32:45Z</cp:lastPrinted>
  <dcterms:created xsi:type="dcterms:W3CDTF">2009-02-12T18:44:42Z</dcterms:created>
  <dcterms:modified xsi:type="dcterms:W3CDTF">2018-04-30T16:03:43Z</dcterms:modified>
</cp:coreProperties>
</file>